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58" r:id="rId6"/>
    <p:sldId id="259" r:id="rId7"/>
    <p:sldId id="260" r:id="rId8"/>
    <p:sldId id="262" r:id="rId9"/>
    <p:sldId id="264" r:id="rId10"/>
    <p:sldId id="266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513CE-329E-4554-A51B-46D0D983A89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8E57D-50E2-4CB4-9B41-68D1C5D64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90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09B6D-6AE8-4639-893F-1C7D02B094CA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36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FF415E-8D4D-40EE-8313-5E0D3E8EA72E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14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1526A-7B37-4486-A172-59594A5FF4D7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800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D9D2F-927D-421D-8323-ED5C2C951485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92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96F20-4DDB-46B9-AA35-F6228F4CC545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388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37825-CA32-4655-985E-AD98028A6040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71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71BA-5F9A-43AF-AAF7-16C7BF80238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30E0-8F58-43F7-A508-ECD673265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0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71BA-5F9A-43AF-AAF7-16C7BF80238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30E0-8F58-43F7-A508-ECD673265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90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71BA-5F9A-43AF-AAF7-16C7BF80238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30E0-8F58-43F7-A508-ECD673265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77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71BA-5F9A-43AF-AAF7-16C7BF80238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30E0-8F58-43F7-A508-ECD673265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72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71BA-5F9A-43AF-AAF7-16C7BF80238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30E0-8F58-43F7-A508-ECD673265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00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71BA-5F9A-43AF-AAF7-16C7BF80238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30E0-8F58-43F7-A508-ECD673265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3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71BA-5F9A-43AF-AAF7-16C7BF80238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30E0-8F58-43F7-A508-ECD673265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4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71BA-5F9A-43AF-AAF7-16C7BF80238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30E0-8F58-43F7-A508-ECD673265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45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71BA-5F9A-43AF-AAF7-16C7BF80238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30E0-8F58-43F7-A508-ECD673265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3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71BA-5F9A-43AF-AAF7-16C7BF80238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30E0-8F58-43F7-A508-ECD673265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68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71BA-5F9A-43AF-AAF7-16C7BF80238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30E0-8F58-43F7-A508-ECD673265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86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A71BA-5F9A-43AF-AAF7-16C7BF80238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630E0-8F58-43F7-A508-ECD673265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4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ear5@fva.clf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Year6@fva.clf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/>
              <a:t>Friday 19th June </a:t>
            </a:r>
            <a:r>
              <a:rPr lang="en-GB" u="sng" dirty="0"/>
              <a:t>2020</a:t>
            </a:r>
            <a:br>
              <a:rPr lang="en-GB" u="sng" dirty="0"/>
            </a:br>
            <a:r>
              <a:rPr lang="en-GB" u="sng" dirty="0"/>
              <a:t>Session 5</a:t>
            </a:r>
            <a:r>
              <a:rPr lang="en-GB" u="sng" dirty="0" smtClean="0"/>
              <a:t> </a:t>
            </a:r>
            <a:endParaRPr lang="en-GB" u="sng" dirty="0"/>
          </a:p>
        </p:txBody>
      </p:sp>
      <p:pic>
        <p:nvPicPr>
          <p:cNvPr id="1026" name="Picture 2" descr="We Are Writers – Why Be Dull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63" y="3884145"/>
            <a:ext cx="7038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7780" y="5598645"/>
            <a:ext cx="3207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E-mail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Year5@fva.clf.uk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Year6@fva.clf.uk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2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31"/>
    </mc:Choice>
    <mc:Fallback xmlns="">
      <p:transition spd="slow" advTm="3133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2" name="AutoShape 6"/>
          <p:cNvSpPr>
            <a:spLocks noChangeArrowheads="1"/>
          </p:cNvSpPr>
          <p:nvPr/>
        </p:nvSpPr>
        <p:spPr bwMode="auto">
          <a:xfrm>
            <a:off x="133605" y="2065949"/>
            <a:ext cx="7389813" cy="16573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300">
                <a:latin typeface="Calibri" panose="020F0502020204030204" pitchFamily="34" charset="0"/>
              </a:rPr>
              <a:t>horrified		amazed		shocked</a:t>
            </a:r>
          </a:p>
          <a:p>
            <a:r>
              <a:rPr lang="en-GB" altLang="en-US" sz="2300">
                <a:latin typeface="Calibri" panose="020F0502020204030204" pitchFamily="34" charset="0"/>
              </a:rPr>
              <a:t>transfixed		enthralled		surprised</a:t>
            </a:r>
          </a:p>
          <a:p>
            <a:r>
              <a:rPr lang="en-GB" altLang="en-US" sz="2300">
                <a:latin typeface="Calibri" panose="020F0502020204030204" pitchFamily="34" charset="0"/>
              </a:rPr>
              <a:t>situated		excited			drenched</a:t>
            </a:r>
          </a:p>
          <a:p>
            <a:r>
              <a:rPr lang="en-GB" altLang="en-US" sz="2300">
                <a:latin typeface="Calibri" panose="020F0502020204030204" pitchFamily="34" charset="0"/>
              </a:rPr>
              <a:t>confused		mesmerised		cheated</a:t>
            </a:r>
          </a:p>
        </p:txBody>
      </p:sp>
      <p:sp>
        <p:nvSpPr>
          <p:cNvPr id="132103" name="AutoShape 7"/>
          <p:cNvSpPr>
            <a:spLocks noChangeArrowheads="1"/>
          </p:cNvSpPr>
          <p:nvPr/>
        </p:nvSpPr>
        <p:spPr bwMode="auto">
          <a:xfrm>
            <a:off x="364036" y="777446"/>
            <a:ext cx="11510101" cy="12258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2200" dirty="0" smtClean="0">
                <a:latin typeface="Calibri" panose="020F0502020204030204" pitchFamily="34" charset="0"/>
              </a:rPr>
              <a:t>Try using some of these words to write ‘</a:t>
            </a:r>
            <a:r>
              <a:rPr lang="en-GB" altLang="en-US" sz="2200" dirty="0" err="1" smtClean="0">
                <a:latin typeface="Calibri" panose="020F0502020204030204" pitchFamily="34" charset="0"/>
              </a:rPr>
              <a:t>ed</a:t>
            </a:r>
            <a:r>
              <a:rPr lang="en-GB" altLang="en-US" sz="2200" dirty="0" smtClean="0">
                <a:latin typeface="Calibri" panose="020F0502020204030204" pitchFamily="34" charset="0"/>
              </a:rPr>
              <a:t>’ sentences.</a:t>
            </a:r>
          </a:p>
          <a:p>
            <a:pPr algn="ctr"/>
            <a:r>
              <a:rPr lang="en-GB" altLang="en-US" sz="2200" dirty="0" smtClean="0">
                <a:latin typeface="Calibri" panose="020F0502020204030204" pitchFamily="34" charset="0"/>
              </a:rPr>
              <a:t>Write </a:t>
            </a:r>
            <a:r>
              <a:rPr lang="en-GB" altLang="en-US" sz="2200" dirty="0">
                <a:latin typeface="Calibri" panose="020F0502020204030204" pitchFamily="34" charset="0"/>
              </a:rPr>
              <a:t>some sentences </a:t>
            </a:r>
            <a:r>
              <a:rPr lang="en-GB" altLang="en-US" sz="2200" dirty="0" smtClean="0">
                <a:latin typeface="Calibri" panose="020F0502020204030204" pitchFamily="34" charset="0"/>
              </a:rPr>
              <a:t>about these images </a:t>
            </a:r>
            <a:r>
              <a:rPr lang="en-GB" altLang="en-US" sz="2200" u="sng" dirty="0" smtClean="0">
                <a:latin typeface="Calibri" panose="020F0502020204030204" pitchFamily="34" charset="0"/>
              </a:rPr>
              <a:t>using </a:t>
            </a:r>
            <a:r>
              <a:rPr lang="en-GB" altLang="en-US" sz="2200" u="sng" dirty="0">
                <a:latin typeface="Calibri" panose="020F0502020204030204" pitchFamily="34" charset="0"/>
              </a:rPr>
              <a:t>just the one word</a:t>
            </a:r>
            <a:r>
              <a:rPr lang="en-GB" altLang="en-US" sz="2200" dirty="0">
                <a:latin typeface="Calibri" panose="020F0502020204030204" pitchFamily="34" charset="0"/>
              </a:rPr>
              <a:t> and other sentences with </a:t>
            </a:r>
            <a:r>
              <a:rPr lang="en-GB" altLang="en-US" sz="2200" u="sng" dirty="0">
                <a:latin typeface="Calibri" panose="020F0502020204030204" pitchFamily="34" charset="0"/>
              </a:rPr>
              <a:t>extra words added</a:t>
            </a:r>
            <a:r>
              <a:rPr lang="en-GB" altLang="en-US" sz="2200" dirty="0">
                <a:latin typeface="Calibri" panose="020F0502020204030204" pitchFamily="34" charset="0"/>
              </a:rPr>
              <a:t> to make a longer ‘</a:t>
            </a:r>
            <a:r>
              <a:rPr lang="en-GB" altLang="en-US" sz="2200" dirty="0" err="1">
                <a:latin typeface="Calibri" panose="020F0502020204030204" pitchFamily="34" charset="0"/>
              </a:rPr>
              <a:t>ed</a:t>
            </a:r>
            <a:r>
              <a:rPr lang="en-GB" altLang="en-US" sz="2200" dirty="0">
                <a:latin typeface="Calibri" panose="020F0502020204030204" pitchFamily="34" charset="0"/>
              </a:rPr>
              <a:t>’ clause</a:t>
            </a:r>
            <a:r>
              <a:rPr lang="en-GB" altLang="en-US" sz="2200" dirty="0" smtClean="0">
                <a:latin typeface="Calibri" panose="020F0502020204030204" pitchFamily="34" charset="0"/>
              </a:rPr>
              <a:t>. </a:t>
            </a:r>
            <a:r>
              <a:rPr lang="en-GB" altLang="en-US" sz="2000" dirty="0" smtClean="0">
                <a:latin typeface="Calibri" panose="020F0502020204030204" pitchFamily="34" charset="0"/>
              </a:rPr>
              <a:t>Don’t forget the comma!</a:t>
            </a:r>
            <a:endParaRPr lang="en-GB" altLang="en-US" sz="2200" dirty="0">
              <a:latin typeface="Calibri" panose="020F0502020204030204" pitchFamily="34" charset="0"/>
            </a:endParaRPr>
          </a:p>
        </p:txBody>
      </p:sp>
      <p:sp>
        <p:nvSpPr>
          <p:cNvPr id="132104" name="AutoShape 8"/>
          <p:cNvSpPr>
            <a:spLocks noChangeArrowheads="1"/>
          </p:cNvSpPr>
          <p:nvPr/>
        </p:nvSpPr>
        <p:spPr bwMode="auto">
          <a:xfrm>
            <a:off x="8059783" y="2883153"/>
            <a:ext cx="3997234" cy="2826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u="sng" dirty="0">
                <a:latin typeface="Calibri" panose="020F0502020204030204" pitchFamily="34" charset="0"/>
              </a:rPr>
              <a:t>For example:</a:t>
            </a:r>
          </a:p>
          <a:p>
            <a:r>
              <a:rPr lang="en-GB" altLang="en-US" sz="20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Confused</a:t>
            </a:r>
            <a:r>
              <a:rPr lang="en-GB" altLang="en-US" sz="2000" dirty="0">
                <a:latin typeface="Calibri" panose="020F0502020204030204" pitchFamily="34" charset="0"/>
              </a:rPr>
              <a:t>, </a:t>
            </a:r>
            <a:r>
              <a:rPr lang="en-GB" altLang="en-US" sz="2000" dirty="0" smtClean="0">
                <a:latin typeface="Calibri" panose="020F0502020204030204" pitchFamily="34" charset="0"/>
              </a:rPr>
              <a:t>my friends and family watched them explore our land and build their homes.</a:t>
            </a:r>
            <a:endParaRPr lang="en-GB" altLang="en-US" sz="2000" dirty="0">
              <a:latin typeface="Calibri" panose="020F0502020204030204" pitchFamily="34" charset="0"/>
            </a:endParaRPr>
          </a:p>
          <a:p>
            <a:endParaRPr lang="en-GB" altLang="en-US" sz="2000" dirty="0">
              <a:latin typeface="Calibri" panose="020F0502020204030204" pitchFamily="34" charset="0"/>
            </a:endParaRPr>
          </a:p>
          <a:p>
            <a:r>
              <a:rPr lang="en-GB" altLang="en-US" sz="2000" b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Destroyed by the intruders</a:t>
            </a:r>
            <a:r>
              <a:rPr lang="en-GB" altLang="en-US" sz="2000" dirty="0" smtClean="0">
                <a:latin typeface="Calibri" panose="020F0502020204030204" pitchFamily="34" charset="0"/>
              </a:rPr>
              <a:t>, our home was no longer a safe haven. </a:t>
            </a:r>
            <a:endParaRPr lang="en-GB" altLang="en-US" sz="2000" dirty="0">
              <a:latin typeface="Calibri" panose="020F050202020403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79651" y="67401"/>
            <a:ext cx="724933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Calibri" panose="020F0502020204030204" pitchFamily="34" charset="0"/>
              </a:rPr>
              <a:t>Your turn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980" y="25861"/>
            <a:ext cx="1047582" cy="68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602" y="3785934"/>
            <a:ext cx="4008958" cy="2902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55" y="3785934"/>
            <a:ext cx="3710947" cy="29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71" y="131860"/>
            <a:ext cx="7429091" cy="465299"/>
          </a:xfrm>
          <a:solidFill>
            <a:srgbClr val="A3FFCD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Spelling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3862" y="265906"/>
            <a:ext cx="3286125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354" y="2301222"/>
            <a:ext cx="2631529" cy="2923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01222"/>
            <a:ext cx="3290971" cy="28021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0797" y="2065775"/>
            <a:ext cx="4754879" cy="4247317"/>
          </a:xfrm>
          <a:prstGeom prst="rect">
            <a:avLst/>
          </a:prstGeom>
          <a:solidFill>
            <a:srgbClr val="A3FFCD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Please practise these spelling words by:</a:t>
            </a:r>
          </a:p>
          <a:p>
            <a:r>
              <a:rPr lang="en-GB" dirty="0"/>
              <a:t>-Completing a spelling scribble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5" name="Picture 2" descr="Spelling Scribble | Relief Teaching Ideas">
            <a:extLst>
              <a:ext uri="{FF2B5EF4-FFF2-40B4-BE49-F238E27FC236}">
                <a16:creationId xmlns:a16="http://schemas.microsoft.com/office/drawing/2014/main" id="{A0687E0B-C058-4187-B2A3-2B018482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54" y="2860765"/>
            <a:ext cx="3211364" cy="327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4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76"/>
    </mc:Choice>
    <mc:Fallback xmlns="">
      <p:transition spd="slow" advTm="276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76A31D-BFDE-4094-82AA-D5AB5955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226" y="104656"/>
            <a:ext cx="1059180" cy="702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45" y="979714"/>
            <a:ext cx="3945392" cy="5527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46320" y="2795451"/>
            <a:ext cx="6518366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term, we have a new text – The Rabbits by John Marsden and Shaun Tan.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Today, we are going to practise writing sentences with ‘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ed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fronted adverbials to write sentences linked to an image from the book.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2600" y="1753804"/>
            <a:ext cx="1047582" cy="68895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22407" y="282239"/>
            <a:ext cx="826211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u="sng" dirty="0" smtClean="0">
                <a:latin typeface="Calibri" panose="020F0502020204030204" pitchFamily="34" charset="0"/>
              </a:rPr>
              <a:t>We are learning to use </a:t>
            </a:r>
            <a:r>
              <a:rPr lang="en-GB" altLang="en-US" sz="3200" u="sng" dirty="0">
                <a:latin typeface="Calibri" panose="020F0502020204030204" pitchFamily="34" charset="0"/>
              </a:rPr>
              <a:t>‘</a:t>
            </a:r>
            <a:r>
              <a:rPr lang="en-GB" altLang="en-US" sz="3200" u="sng" dirty="0" err="1">
                <a:latin typeface="Calibri" panose="020F0502020204030204" pitchFamily="34" charset="0"/>
              </a:rPr>
              <a:t>ed</a:t>
            </a:r>
            <a:r>
              <a:rPr lang="en-GB" altLang="en-US" sz="3200" u="sng" dirty="0">
                <a:latin typeface="Calibri" panose="020F0502020204030204" pitchFamily="34" charset="0"/>
              </a:rPr>
              <a:t>’ </a:t>
            </a:r>
            <a:r>
              <a:rPr lang="en-GB" altLang="en-US" sz="3200" u="sng" dirty="0" smtClean="0">
                <a:latin typeface="Calibri" panose="020F0502020204030204" pitchFamily="34" charset="0"/>
              </a:rPr>
              <a:t>fronted adverbials.</a:t>
            </a:r>
            <a:endParaRPr lang="en-GB" altLang="en-US" sz="32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06940" y="563351"/>
            <a:ext cx="6945032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use these images to retell the story? You might want to have the book PDF or video open for this.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69" y="1215473"/>
            <a:ext cx="1704880" cy="25211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957685" y="1210646"/>
            <a:ext cx="1915204" cy="3136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423" y="1821400"/>
            <a:ext cx="1643123" cy="23934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3397" y="1163220"/>
            <a:ext cx="1785099" cy="26256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516" y="4039116"/>
            <a:ext cx="1805202" cy="25321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5063" y="4039116"/>
            <a:ext cx="1776723" cy="28188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9692" y="4308550"/>
            <a:ext cx="1636349" cy="241125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312126" y="2730137"/>
            <a:ext cx="8360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83643" y="2921726"/>
            <a:ext cx="8360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113659" y="3213463"/>
            <a:ext cx="552855" cy="4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5933" y="5305180"/>
            <a:ext cx="552855" cy="4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335111" y="5300826"/>
            <a:ext cx="552855" cy="4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247478" y="5296472"/>
            <a:ext cx="552855" cy="4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8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50404" y="1659807"/>
            <a:ext cx="3960813" cy="393299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altLang="en-US" sz="2500" dirty="0">
                <a:latin typeface="Calibri" panose="020F0502020204030204" pitchFamily="34" charset="0"/>
              </a:rPr>
              <a:t>This is a clever way of focusing attention on the </a:t>
            </a:r>
            <a:r>
              <a:rPr lang="en-GB" altLang="en-US" sz="2500" dirty="0">
                <a:solidFill>
                  <a:srgbClr val="0070C0"/>
                </a:solidFill>
                <a:latin typeface="Calibri" panose="020F0502020204030204" pitchFamily="34" charset="0"/>
              </a:rPr>
              <a:t>emotions</a:t>
            </a:r>
            <a:r>
              <a:rPr lang="en-GB" altLang="en-US" sz="2500" dirty="0">
                <a:latin typeface="Calibri" panose="020F0502020204030204" pitchFamily="34" charset="0"/>
              </a:rPr>
              <a:t> of the character. It provides the reader with important and useful information about the </a:t>
            </a:r>
            <a:r>
              <a:rPr lang="en-GB" altLang="en-US" sz="2500" dirty="0">
                <a:solidFill>
                  <a:srgbClr val="0070C0"/>
                </a:solidFill>
                <a:latin typeface="Calibri" panose="020F0502020204030204" pitchFamily="34" charset="0"/>
              </a:rPr>
              <a:t>action</a:t>
            </a:r>
            <a:r>
              <a:rPr lang="en-GB" altLang="en-US" sz="2500" dirty="0">
                <a:latin typeface="Calibri" panose="020F0502020204030204" pitchFamily="34" charset="0"/>
              </a:rPr>
              <a:t> and helps your writing to flow more smoothly. </a:t>
            </a:r>
            <a:endParaRPr lang="en-GB" altLang="en-US" sz="2500" u="sng" dirty="0">
              <a:latin typeface="Calibri" panose="020F0502020204030204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822407" y="282239"/>
            <a:ext cx="826211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u="sng" dirty="0" smtClean="0">
                <a:latin typeface="Calibri" panose="020F0502020204030204" pitchFamily="34" charset="0"/>
              </a:rPr>
              <a:t>We are learning to use </a:t>
            </a:r>
            <a:r>
              <a:rPr lang="en-GB" altLang="en-US" sz="3200" u="sng" dirty="0">
                <a:latin typeface="Calibri" panose="020F0502020204030204" pitchFamily="34" charset="0"/>
              </a:rPr>
              <a:t>‘</a:t>
            </a:r>
            <a:r>
              <a:rPr lang="en-GB" altLang="en-US" sz="3200" u="sng" dirty="0" err="1">
                <a:latin typeface="Calibri" panose="020F0502020204030204" pitchFamily="34" charset="0"/>
              </a:rPr>
              <a:t>ed</a:t>
            </a:r>
            <a:r>
              <a:rPr lang="en-GB" altLang="en-US" sz="3200" u="sng" dirty="0">
                <a:latin typeface="Calibri" panose="020F0502020204030204" pitchFamily="34" charset="0"/>
              </a:rPr>
              <a:t>’ </a:t>
            </a:r>
            <a:r>
              <a:rPr lang="en-GB" altLang="en-US" sz="3200" u="sng" dirty="0" smtClean="0">
                <a:latin typeface="Calibri" panose="020F0502020204030204" pitchFamily="34" charset="0"/>
              </a:rPr>
              <a:t>fronted adverbials.</a:t>
            </a:r>
            <a:endParaRPr lang="en-GB" altLang="en-US" sz="3200" u="sng" dirty="0">
              <a:latin typeface="Calibri" panose="020F0502020204030204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429147" y="1325298"/>
            <a:ext cx="6791846" cy="180474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2500" dirty="0">
                <a:latin typeface="Calibri" panose="020F0502020204030204" pitchFamily="34" charset="0"/>
              </a:rPr>
              <a:t>When you want to write about why or how a character is reacting to something that happening, you might use</a:t>
            </a:r>
          </a:p>
          <a:p>
            <a:pPr algn="ctr"/>
            <a:r>
              <a:rPr lang="en-GB" altLang="en-US" sz="2500" dirty="0">
                <a:latin typeface="Calibri" panose="020F0502020204030204" pitchFamily="34" charset="0"/>
              </a:rPr>
              <a:t> </a:t>
            </a:r>
            <a:r>
              <a:rPr lang="en-GB" altLang="en-US" sz="2500" u="sng" dirty="0">
                <a:solidFill>
                  <a:srgbClr val="0070C0"/>
                </a:solidFill>
                <a:latin typeface="Calibri" panose="020F0502020204030204" pitchFamily="34" charset="0"/>
              </a:rPr>
              <a:t>powerful verbs</a:t>
            </a:r>
            <a:r>
              <a:rPr lang="en-GB" altLang="en-US" sz="2500" dirty="0">
                <a:latin typeface="Calibri" panose="020F0502020204030204" pitchFamily="34" charset="0"/>
              </a:rPr>
              <a:t>. For example: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784214" y="3742056"/>
            <a:ext cx="6081712" cy="22129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altLang="en-US" sz="2500" dirty="0">
                <a:latin typeface="Calibri" panose="020F0502020204030204" pitchFamily="34" charset="0"/>
              </a:rPr>
              <a:t>Jonah was </a:t>
            </a:r>
            <a:r>
              <a:rPr lang="en-GB" altLang="en-US" sz="2500" dirty="0">
                <a:solidFill>
                  <a:srgbClr val="0070C0"/>
                </a:solidFill>
                <a:latin typeface="Calibri" panose="020F0502020204030204" pitchFamily="34" charset="0"/>
              </a:rPr>
              <a:t>astonished</a:t>
            </a:r>
            <a:r>
              <a:rPr lang="en-GB" altLang="en-US" sz="2500" dirty="0">
                <a:latin typeface="Calibri" panose="020F0502020204030204" pitchFamily="34" charset="0"/>
              </a:rPr>
              <a:t> by her reaction to his gift. He left the house with the puppy.</a:t>
            </a:r>
          </a:p>
          <a:p>
            <a:endParaRPr lang="en-GB" altLang="en-US" sz="2500" dirty="0">
              <a:latin typeface="Calibri" panose="020F0502020204030204" pitchFamily="34" charset="0"/>
            </a:endParaRPr>
          </a:p>
          <a:p>
            <a:r>
              <a:rPr lang="en-GB" altLang="en-US" sz="2500" dirty="0">
                <a:latin typeface="Calibri" panose="020F0502020204030204" pitchFamily="34" charset="0"/>
              </a:rPr>
              <a:t>Martha looked cautiously over the wall. She was </a:t>
            </a:r>
            <a:r>
              <a:rPr lang="en-GB" altLang="en-US" sz="2500" dirty="0">
                <a:solidFill>
                  <a:srgbClr val="0070C0"/>
                </a:solidFill>
                <a:latin typeface="Calibri" panose="020F0502020204030204" pitchFamily="34" charset="0"/>
              </a:rPr>
              <a:t>terrified</a:t>
            </a:r>
            <a:r>
              <a:rPr lang="en-GB" altLang="en-US" sz="2500" dirty="0">
                <a:latin typeface="Calibri" panose="020F0502020204030204" pitchFamily="34" charset="0"/>
              </a:rPr>
              <a:t> the old man would see her.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76A31D-BFDE-4094-82AA-D5AB5955A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226" y="104656"/>
            <a:ext cx="1059180" cy="70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2793276" y="170679"/>
            <a:ext cx="662926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Calibri" panose="020F0502020204030204" pitchFamily="34" charset="0"/>
              </a:rPr>
              <a:t>Using an ‘</a:t>
            </a:r>
            <a:r>
              <a:rPr lang="en-GB" altLang="en-US" sz="3200" dirty="0" err="1">
                <a:latin typeface="Calibri" panose="020F0502020204030204" pitchFamily="34" charset="0"/>
              </a:rPr>
              <a:t>ed</a:t>
            </a:r>
            <a:r>
              <a:rPr lang="en-GB" altLang="en-US" sz="3200" dirty="0">
                <a:latin typeface="Calibri" panose="020F0502020204030204" pitchFamily="34" charset="0"/>
              </a:rPr>
              <a:t>’ sentence</a:t>
            </a:r>
          </a:p>
        </p:txBody>
      </p:sp>
      <p:sp>
        <p:nvSpPr>
          <p:cNvPr id="111623" name="AutoShape 7"/>
          <p:cNvSpPr>
            <a:spLocks noChangeArrowheads="1"/>
          </p:cNvSpPr>
          <p:nvPr/>
        </p:nvSpPr>
        <p:spPr bwMode="auto">
          <a:xfrm>
            <a:off x="568938" y="1015416"/>
            <a:ext cx="11318262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2500" dirty="0">
                <a:latin typeface="Calibri" panose="020F0502020204030204" pitchFamily="34" charset="0"/>
              </a:rPr>
              <a:t>But you can place more emphasis on the feelings and emotions of the character by joining the sentences together and beginning with the powerful ‘</a:t>
            </a:r>
            <a:r>
              <a:rPr lang="en-GB" altLang="en-US" sz="2500" dirty="0" err="1">
                <a:latin typeface="Calibri" panose="020F0502020204030204" pitchFamily="34" charset="0"/>
              </a:rPr>
              <a:t>ed</a:t>
            </a:r>
            <a:r>
              <a:rPr lang="en-GB" altLang="en-US" sz="2500" dirty="0">
                <a:latin typeface="Calibri" panose="020F0502020204030204" pitchFamily="34" charset="0"/>
              </a:rPr>
              <a:t>’ verb. For example:</a:t>
            </a:r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568938" y="2695723"/>
            <a:ext cx="11169331" cy="263902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2500" dirty="0">
                <a:solidFill>
                  <a:srgbClr val="FF3300"/>
                </a:solidFill>
                <a:latin typeface="Calibri" panose="020F0502020204030204" pitchFamily="34" charset="0"/>
              </a:rPr>
              <a:t>Astonished</a:t>
            </a:r>
            <a:r>
              <a:rPr lang="en-GB" altLang="en-US" sz="2500" dirty="0">
                <a:latin typeface="Calibri" panose="020F0502020204030204" pitchFamily="34" charset="0"/>
              </a:rPr>
              <a:t> by her reaction to his gift</a:t>
            </a:r>
            <a:r>
              <a:rPr lang="en-GB" altLang="en-US" sz="2500" b="1" dirty="0">
                <a:solidFill>
                  <a:srgbClr val="FF3300"/>
                </a:solidFill>
                <a:latin typeface="Calibri" panose="020F0502020204030204" pitchFamily="34" charset="0"/>
              </a:rPr>
              <a:t>,</a:t>
            </a:r>
            <a:r>
              <a:rPr lang="en-GB" altLang="en-US" sz="2500" dirty="0">
                <a:latin typeface="Calibri" panose="020F0502020204030204" pitchFamily="34" charset="0"/>
              </a:rPr>
              <a:t> Jonah left the house with the puppy.</a:t>
            </a:r>
          </a:p>
          <a:p>
            <a:pPr algn="ctr"/>
            <a:endParaRPr lang="en-GB" altLang="en-US" sz="2500" dirty="0">
              <a:latin typeface="Calibri" panose="020F0502020204030204" pitchFamily="34" charset="0"/>
            </a:endParaRPr>
          </a:p>
          <a:p>
            <a:pPr algn="ctr"/>
            <a:r>
              <a:rPr lang="en-GB" altLang="en-US" sz="2500" dirty="0">
                <a:solidFill>
                  <a:srgbClr val="FF3300"/>
                </a:solidFill>
                <a:latin typeface="Calibri" panose="020F0502020204030204" pitchFamily="34" charset="0"/>
              </a:rPr>
              <a:t>Terrified</a:t>
            </a:r>
            <a:r>
              <a:rPr lang="en-GB" altLang="en-US" sz="2500" dirty="0">
                <a:latin typeface="Calibri" panose="020F0502020204030204" pitchFamily="34" charset="0"/>
              </a:rPr>
              <a:t> the old man would see her</a:t>
            </a:r>
            <a:r>
              <a:rPr lang="en-GB" altLang="en-US" sz="2500" b="1" dirty="0">
                <a:solidFill>
                  <a:srgbClr val="FF3300"/>
                </a:solidFill>
                <a:latin typeface="Calibri" panose="020F0502020204030204" pitchFamily="34" charset="0"/>
              </a:rPr>
              <a:t>,</a:t>
            </a:r>
            <a:r>
              <a:rPr lang="en-GB" altLang="en-US" sz="2500" dirty="0">
                <a:latin typeface="Calibri" panose="020F0502020204030204" pitchFamily="34" charset="0"/>
              </a:rPr>
              <a:t> Martha looked cautiously over the wall</a:t>
            </a:r>
            <a:r>
              <a:rPr lang="en-GB" altLang="en-US" sz="2500" dirty="0" smtClean="0">
                <a:latin typeface="Calibri" panose="020F0502020204030204" pitchFamily="34" charset="0"/>
              </a:rPr>
              <a:t>.</a:t>
            </a:r>
          </a:p>
          <a:p>
            <a:pPr algn="ctr"/>
            <a:endParaRPr lang="en-GB" altLang="en-US" sz="2500" dirty="0" smtClean="0">
              <a:latin typeface="Calibri" panose="020F0502020204030204" pitchFamily="34" charset="0"/>
            </a:endParaRPr>
          </a:p>
          <a:p>
            <a:pPr algn="ctr"/>
            <a:r>
              <a:rPr lang="en-GB" altLang="en-US" sz="2400" dirty="0" smtClean="0">
                <a:latin typeface="Calibri" panose="020F0502020204030204" pitchFamily="34" charset="0"/>
              </a:rPr>
              <a:t>Notice where a </a:t>
            </a:r>
            <a:r>
              <a:rPr lang="en-GB" altLang="en-US" sz="2400" u="sng" dirty="0" smtClean="0">
                <a:latin typeface="Calibri" panose="020F0502020204030204" pitchFamily="34" charset="0"/>
              </a:rPr>
              <a:t>comma</a:t>
            </a:r>
            <a:r>
              <a:rPr lang="en-GB" altLang="en-US" sz="2400" dirty="0" smtClean="0">
                <a:latin typeface="Calibri" panose="020F0502020204030204" pitchFamily="34" charset="0"/>
              </a:rPr>
              <a:t> has been used to indicate a pause when reading the sentence. </a:t>
            </a:r>
            <a:r>
              <a:rPr lang="en-GB" altLang="en-US" sz="2500" dirty="0">
                <a:latin typeface="Calibri" panose="020F0502020204030204" pitchFamily="34" charset="0"/>
              </a:rPr>
              <a:t>Y</a:t>
            </a:r>
            <a:r>
              <a:rPr lang="en-GB" altLang="en-US" sz="2500" dirty="0" smtClean="0">
                <a:latin typeface="Calibri" panose="020F0502020204030204" pitchFamily="34" charset="0"/>
              </a:rPr>
              <a:t>ou need to remember to put the </a:t>
            </a:r>
            <a:r>
              <a:rPr lang="en-GB" altLang="en-US" sz="25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comma</a:t>
            </a:r>
            <a:r>
              <a:rPr lang="en-GB" altLang="en-US" sz="2500" dirty="0" smtClean="0">
                <a:latin typeface="Calibri" panose="020F0502020204030204" pitchFamily="34" charset="0"/>
              </a:rPr>
              <a:t> at the end of the ‘</a:t>
            </a:r>
            <a:r>
              <a:rPr lang="en-GB" altLang="en-US" sz="2500" dirty="0" err="1" smtClean="0">
                <a:latin typeface="Calibri" panose="020F0502020204030204" pitchFamily="34" charset="0"/>
              </a:rPr>
              <a:t>ed</a:t>
            </a:r>
            <a:r>
              <a:rPr lang="en-GB" altLang="en-US" sz="2500" dirty="0" smtClean="0">
                <a:latin typeface="Calibri" panose="020F0502020204030204" pitchFamily="34" charset="0"/>
              </a:rPr>
              <a:t>’ verb phrase. </a:t>
            </a:r>
            <a:endParaRPr lang="en-GB" altLang="en-US" sz="2500" dirty="0">
              <a:latin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76A31D-BFDE-4094-82AA-D5AB5955A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226" y="104656"/>
            <a:ext cx="1059180" cy="70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animBg="1"/>
      <p:bldP spid="1116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613118" y="249057"/>
            <a:ext cx="724933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Calibri" panose="020F0502020204030204" pitchFamily="34" charset="0"/>
              </a:rPr>
              <a:t>Your turn</a:t>
            </a:r>
          </a:p>
        </p:txBody>
      </p:sp>
      <p:sp>
        <p:nvSpPr>
          <p:cNvPr id="115717" name="AutoShape 5"/>
          <p:cNvSpPr>
            <a:spLocks noChangeArrowheads="1"/>
          </p:cNvSpPr>
          <p:nvPr/>
        </p:nvSpPr>
        <p:spPr bwMode="auto">
          <a:xfrm>
            <a:off x="1867695" y="1249318"/>
            <a:ext cx="8456612" cy="523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altLang="en-US" sz="2500" dirty="0">
                <a:latin typeface="Calibri" panose="020F0502020204030204" pitchFamily="34" charset="0"/>
              </a:rPr>
              <a:t>Add the </a:t>
            </a:r>
            <a:r>
              <a:rPr lang="en-GB" altLang="en-US" sz="2500" u="sng" dirty="0">
                <a:solidFill>
                  <a:srgbClr val="0070C0"/>
                </a:solidFill>
                <a:latin typeface="Calibri" panose="020F0502020204030204" pitchFamily="34" charset="0"/>
              </a:rPr>
              <a:t>comma</a:t>
            </a:r>
            <a:r>
              <a:rPr lang="en-GB" altLang="en-US" sz="2500" dirty="0">
                <a:latin typeface="Calibri" panose="020F0502020204030204" pitchFamily="34" charset="0"/>
              </a:rPr>
              <a:t> to the correct place in these ‘</a:t>
            </a:r>
            <a:r>
              <a:rPr lang="en-GB" altLang="en-US" sz="2500" dirty="0" err="1">
                <a:latin typeface="Calibri" panose="020F0502020204030204" pitchFamily="34" charset="0"/>
              </a:rPr>
              <a:t>ed</a:t>
            </a:r>
            <a:r>
              <a:rPr lang="en-GB" altLang="en-US" sz="2500" dirty="0">
                <a:latin typeface="Calibri" panose="020F0502020204030204" pitchFamily="34" charset="0"/>
              </a:rPr>
              <a:t>’ sentences.</a:t>
            </a:r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>
            <a:off x="1992313" y="2306802"/>
            <a:ext cx="8207375" cy="38478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en-US" sz="2000">
                <a:latin typeface="Calibri" panose="020F0502020204030204" pitchFamily="34" charset="0"/>
              </a:rPr>
              <a:t>Stretched across the corner of the doorway the spider’s web          hung gracefully.</a:t>
            </a:r>
          </a:p>
          <a:p>
            <a:pPr>
              <a:buFontTx/>
              <a:buAutoNum type="arabicPeriod"/>
            </a:pPr>
            <a:endParaRPr lang="en-GB" altLang="en-US" sz="2000"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GB" altLang="en-US" sz="2000">
                <a:latin typeface="Calibri" panose="020F0502020204030204" pitchFamily="34" charset="0"/>
              </a:rPr>
              <a:t>Awakened by the strange sound the dog began to bark loudly.</a:t>
            </a:r>
          </a:p>
          <a:p>
            <a:pPr>
              <a:buFontTx/>
              <a:buAutoNum type="arabicPeriod"/>
            </a:pPr>
            <a:endParaRPr lang="en-GB" altLang="en-US" sz="2000"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GB" altLang="en-US" sz="2000">
                <a:latin typeface="Calibri" panose="020F0502020204030204" pitchFamily="34" charset="0"/>
              </a:rPr>
              <a:t>Delighted by her lottery win mum offered to take us all out for pizza.</a:t>
            </a:r>
          </a:p>
          <a:p>
            <a:pPr>
              <a:buFontTx/>
              <a:buAutoNum type="arabicPeriod"/>
            </a:pPr>
            <a:endParaRPr lang="en-GB" altLang="en-US" sz="2000"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GB" altLang="en-US" sz="2000">
                <a:latin typeface="Calibri" panose="020F0502020204030204" pitchFamily="34" charset="0"/>
              </a:rPr>
              <a:t>Pleased to be home dad knocked the snow from his boots and stepped into the warm house.</a:t>
            </a:r>
          </a:p>
          <a:p>
            <a:pPr>
              <a:buFontTx/>
              <a:buAutoNum type="arabicPeriod"/>
            </a:pPr>
            <a:endParaRPr lang="en-GB" altLang="en-US" sz="2000"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GB" altLang="en-US" sz="2000">
                <a:latin typeface="Calibri" panose="020F0502020204030204" pitchFamily="34" charset="0"/>
              </a:rPr>
              <a:t>Destroyed by fire the village was no longer a bustling community.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097" y="223095"/>
            <a:ext cx="1047582" cy="6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4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/>
      <p:bldP spid="1157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AutoShape 4"/>
          <p:cNvSpPr>
            <a:spLocks noChangeArrowheads="1"/>
          </p:cNvSpPr>
          <p:nvPr/>
        </p:nvSpPr>
        <p:spPr bwMode="auto">
          <a:xfrm>
            <a:off x="1774825" y="1412875"/>
            <a:ext cx="8631238" cy="844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altLang="en-US" sz="2200" dirty="0">
                <a:latin typeface="Calibri" panose="020F0502020204030204" pitchFamily="34" charset="0"/>
              </a:rPr>
              <a:t>Add an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</a:rPr>
              <a:t>‘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</a:rPr>
              <a:t>ed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</a:rPr>
              <a:t>’ word or phrase </a:t>
            </a:r>
            <a:r>
              <a:rPr lang="en-GB" altLang="en-US" sz="2200" dirty="0">
                <a:latin typeface="Calibri" panose="020F0502020204030204" pitchFamily="34" charset="0"/>
              </a:rPr>
              <a:t>to the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</a:rPr>
              <a:t>beginning</a:t>
            </a:r>
            <a:r>
              <a:rPr lang="en-GB" altLang="en-US" sz="2200" dirty="0">
                <a:latin typeface="Calibri" panose="020F0502020204030204" pitchFamily="34" charset="0"/>
              </a:rPr>
              <a:t> of these short sentences. Remember to change the capital letter and add a comma.</a:t>
            </a:r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1823244" y="2947603"/>
            <a:ext cx="8534400" cy="2724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200">
                <a:latin typeface="Calibri" panose="020F0502020204030204" pitchFamily="34" charset="0"/>
              </a:rPr>
              <a:t>…………………… She watched as the dogs began to fight with each other.</a:t>
            </a:r>
          </a:p>
          <a:p>
            <a:endParaRPr lang="en-GB" altLang="en-US" sz="2200">
              <a:latin typeface="Calibri" panose="020F0502020204030204" pitchFamily="34" charset="0"/>
            </a:endParaRPr>
          </a:p>
          <a:p>
            <a:r>
              <a:rPr lang="en-GB" altLang="en-US" sz="2200">
                <a:latin typeface="Calibri" panose="020F0502020204030204" pitchFamily="34" charset="0"/>
              </a:rPr>
              <a:t>…………………… The runner sank to the floor with pain.</a:t>
            </a:r>
          </a:p>
          <a:p>
            <a:endParaRPr lang="en-GB" altLang="en-US" sz="2200">
              <a:latin typeface="Calibri" panose="020F0502020204030204" pitchFamily="34" charset="0"/>
            </a:endParaRPr>
          </a:p>
          <a:p>
            <a:r>
              <a:rPr lang="en-GB" altLang="en-US" sz="2200">
                <a:latin typeface="Calibri" panose="020F0502020204030204" pitchFamily="34" charset="0"/>
              </a:rPr>
              <a:t>…………………… The band got up on stage to sing their latest hit song.</a:t>
            </a:r>
          </a:p>
          <a:p>
            <a:endParaRPr lang="en-GB" altLang="en-US" sz="2200">
              <a:latin typeface="Calibri" panose="020F0502020204030204" pitchFamily="34" charset="0"/>
            </a:endParaRPr>
          </a:p>
          <a:p>
            <a:r>
              <a:rPr lang="en-GB" altLang="en-US" sz="2200">
                <a:latin typeface="Calibri" panose="020F0502020204030204" pitchFamily="34" charset="0"/>
              </a:rPr>
              <a:t>…………………… Ruth asked the teacher to explain the homework.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13118" y="249057"/>
            <a:ext cx="724933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Calibri" panose="020F0502020204030204" pitchFamily="34" charset="0"/>
              </a:rPr>
              <a:t>Your turn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097" y="223095"/>
            <a:ext cx="1047582" cy="6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AutoShape 4"/>
          <p:cNvSpPr>
            <a:spLocks noChangeArrowheads="1"/>
          </p:cNvSpPr>
          <p:nvPr/>
        </p:nvSpPr>
        <p:spPr bwMode="auto">
          <a:xfrm>
            <a:off x="1797050" y="1141906"/>
            <a:ext cx="8631237" cy="844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altLang="en-US" sz="2200" dirty="0">
                <a:latin typeface="Calibri" panose="020F0502020204030204" pitchFamily="34" charset="0"/>
              </a:rPr>
              <a:t>Add a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</a:rPr>
              <a:t>main clause </a:t>
            </a:r>
            <a:r>
              <a:rPr lang="en-GB" altLang="en-US" sz="2200" dirty="0">
                <a:latin typeface="Calibri" panose="020F0502020204030204" pitchFamily="34" charset="0"/>
              </a:rPr>
              <a:t>to complete these ‘</a:t>
            </a:r>
            <a:r>
              <a:rPr lang="en-GB" altLang="en-US" sz="2200" dirty="0" err="1">
                <a:latin typeface="Calibri" panose="020F0502020204030204" pitchFamily="34" charset="0"/>
              </a:rPr>
              <a:t>ed</a:t>
            </a:r>
            <a:r>
              <a:rPr lang="en-GB" altLang="en-US" sz="2200" dirty="0">
                <a:latin typeface="Calibri" panose="020F0502020204030204" pitchFamily="34" charset="0"/>
              </a:rPr>
              <a:t>’ sentences. </a:t>
            </a:r>
          </a:p>
          <a:p>
            <a:pPr algn="ctr"/>
            <a:r>
              <a:rPr lang="en-GB" altLang="en-US" sz="2200" dirty="0">
                <a:latin typeface="Calibri" panose="020F0502020204030204" pitchFamily="34" charset="0"/>
              </a:rPr>
              <a:t>Notice where a comma has been added.</a:t>
            </a:r>
          </a:p>
        </p:txBody>
      </p:sp>
      <p:sp>
        <p:nvSpPr>
          <p:cNvPr id="130054" name="AutoShape 6"/>
          <p:cNvSpPr>
            <a:spLocks noChangeArrowheads="1"/>
          </p:cNvSpPr>
          <p:nvPr/>
        </p:nvSpPr>
        <p:spPr bwMode="auto">
          <a:xfrm>
            <a:off x="1774825" y="2276476"/>
            <a:ext cx="8675688" cy="437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300">
                <a:latin typeface="Calibri" panose="020F0502020204030204" pitchFamily="34" charset="0"/>
              </a:rPr>
              <a:t>Trapped by the incoming tide,  ....................</a:t>
            </a:r>
          </a:p>
          <a:p>
            <a:endParaRPr lang="en-GB" altLang="en-US" sz="2300">
              <a:latin typeface="Calibri" panose="020F0502020204030204" pitchFamily="34" charset="0"/>
            </a:endParaRPr>
          </a:p>
          <a:p>
            <a:r>
              <a:rPr lang="en-GB" altLang="en-US" sz="2300">
                <a:latin typeface="Calibri" panose="020F0502020204030204" pitchFamily="34" charset="0"/>
              </a:rPr>
              <a:t>Astonished by her words,  ....................</a:t>
            </a:r>
          </a:p>
          <a:p>
            <a:endParaRPr lang="en-GB" altLang="en-US" sz="2300">
              <a:latin typeface="Calibri" panose="020F0502020204030204" pitchFamily="34" charset="0"/>
            </a:endParaRPr>
          </a:p>
          <a:p>
            <a:r>
              <a:rPr lang="en-GB" altLang="en-US" sz="2300">
                <a:latin typeface="Calibri" panose="020F0502020204030204" pitchFamily="34" charset="0"/>
              </a:rPr>
              <a:t>Petrified she would fall,  ....................</a:t>
            </a:r>
          </a:p>
          <a:p>
            <a:endParaRPr lang="en-GB" altLang="en-US" sz="2300">
              <a:latin typeface="Calibri" panose="020F0502020204030204" pitchFamily="34" charset="0"/>
            </a:endParaRPr>
          </a:p>
          <a:p>
            <a:r>
              <a:rPr lang="en-GB" altLang="en-US" sz="2300">
                <a:latin typeface="Calibri" panose="020F0502020204030204" pitchFamily="34" charset="0"/>
              </a:rPr>
              <a:t>Worried about the test,  ....................</a:t>
            </a:r>
          </a:p>
          <a:p>
            <a:endParaRPr lang="en-GB" altLang="en-US" sz="2300">
              <a:latin typeface="Calibri" panose="020F0502020204030204" pitchFamily="34" charset="0"/>
            </a:endParaRPr>
          </a:p>
          <a:p>
            <a:r>
              <a:rPr lang="en-GB" altLang="en-US" sz="2300">
                <a:latin typeface="Calibri" panose="020F0502020204030204" pitchFamily="34" charset="0"/>
              </a:rPr>
              <a:t>Surprised by the enormous bang, ....................</a:t>
            </a:r>
          </a:p>
          <a:p>
            <a:endParaRPr lang="en-GB" altLang="en-US" sz="2300">
              <a:latin typeface="Calibri" panose="020F0502020204030204" pitchFamily="34" charset="0"/>
            </a:endParaRPr>
          </a:p>
          <a:p>
            <a:r>
              <a:rPr lang="en-GB" altLang="en-US" sz="2300">
                <a:latin typeface="Calibri" panose="020F0502020204030204" pitchFamily="34" charset="0"/>
              </a:rPr>
              <a:t>Amazed, ....................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13118" y="249057"/>
            <a:ext cx="724933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Calibri" panose="020F0502020204030204" pitchFamily="34" charset="0"/>
              </a:rPr>
              <a:t>Your turn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097" y="223095"/>
            <a:ext cx="1047582" cy="6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8BC2719B7E74CA21C984616806173" ma:contentTypeVersion="33" ma:contentTypeDescription="Create a new document." ma:contentTypeScope="" ma:versionID="8b7566493931e297b1f319917f3b018e">
  <xsd:schema xmlns:xsd="http://www.w3.org/2001/XMLSchema" xmlns:xs="http://www.w3.org/2001/XMLSchema" xmlns:p="http://schemas.microsoft.com/office/2006/metadata/properties" xmlns:ns3="fc9802a1-76db-4e3a-a852-7516fcc70985" xmlns:ns4="6061c4cc-0e8d-471f-85d8-7e27d0e25a4e" targetNamespace="http://schemas.microsoft.com/office/2006/metadata/properties" ma:root="true" ma:fieldsID="74da702cd741f3f62807577b3665f9fa" ns3:_="" ns4:_="">
    <xsd:import namespace="fc9802a1-76db-4e3a-a852-7516fcc70985"/>
    <xsd:import namespace="6061c4cc-0e8d-471f-85d8-7e27d0e25a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802a1-76db-4e3a-a852-7516fcc70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1c4cc-0e8d-471f-85d8-7e27d0e25a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fc9802a1-76db-4e3a-a852-7516fcc70985" xsi:nil="true"/>
    <TeamsChannelId xmlns="fc9802a1-76db-4e3a-a852-7516fcc70985" xsi:nil="true"/>
    <Invited_Teachers xmlns="fc9802a1-76db-4e3a-a852-7516fcc70985" xsi:nil="true"/>
    <Invited_Students xmlns="fc9802a1-76db-4e3a-a852-7516fcc70985" xsi:nil="true"/>
    <IsNotebookLocked xmlns="fc9802a1-76db-4e3a-a852-7516fcc70985" xsi:nil="true"/>
    <CultureName xmlns="fc9802a1-76db-4e3a-a852-7516fcc70985" xsi:nil="true"/>
    <LMS_Mappings xmlns="fc9802a1-76db-4e3a-a852-7516fcc70985" xsi:nil="true"/>
    <Math_Settings xmlns="fc9802a1-76db-4e3a-a852-7516fcc70985" xsi:nil="true"/>
    <Templates xmlns="fc9802a1-76db-4e3a-a852-7516fcc70985" xsi:nil="true"/>
    <Self_Registration_Enabled xmlns="fc9802a1-76db-4e3a-a852-7516fcc70985" xsi:nil="true"/>
    <Students xmlns="fc9802a1-76db-4e3a-a852-7516fcc70985">
      <UserInfo>
        <DisplayName/>
        <AccountId xsi:nil="true"/>
        <AccountType/>
      </UserInfo>
    </Students>
    <Student_Groups xmlns="fc9802a1-76db-4e3a-a852-7516fcc70985">
      <UserInfo>
        <DisplayName/>
        <AccountId xsi:nil="true"/>
        <AccountType/>
      </UserInfo>
    </Student_Groups>
    <DefaultSectionNames xmlns="fc9802a1-76db-4e3a-a852-7516fcc70985" xsi:nil="true"/>
    <Has_Teacher_Only_SectionGroup xmlns="fc9802a1-76db-4e3a-a852-7516fcc70985" xsi:nil="true"/>
    <Is_Collaboration_Space_Locked xmlns="fc9802a1-76db-4e3a-a852-7516fcc70985" xsi:nil="true"/>
    <NotebookType xmlns="fc9802a1-76db-4e3a-a852-7516fcc70985" xsi:nil="true"/>
    <FolderType xmlns="fc9802a1-76db-4e3a-a852-7516fcc70985" xsi:nil="true"/>
    <Teachers xmlns="fc9802a1-76db-4e3a-a852-7516fcc70985">
      <UserInfo>
        <DisplayName/>
        <AccountId xsi:nil="true"/>
        <AccountType/>
      </UserInfo>
    </Teachers>
    <Owner xmlns="fc9802a1-76db-4e3a-a852-7516fcc70985">
      <UserInfo>
        <DisplayName/>
        <AccountId xsi:nil="true"/>
        <AccountType/>
      </UserInfo>
    </Owner>
    <Distribution_Groups xmlns="fc9802a1-76db-4e3a-a852-7516fcc70985" xsi:nil="true"/>
  </documentManagement>
</p:properties>
</file>

<file path=customXml/itemProps1.xml><?xml version="1.0" encoding="utf-8"?>
<ds:datastoreItem xmlns:ds="http://schemas.openxmlformats.org/officeDocument/2006/customXml" ds:itemID="{7587A32D-4B66-418A-AE98-1617AEFF5C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817551-B0BE-461F-A315-557A52434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9802a1-76db-4e3a-a852-7516fcc70985"/>
    <ds:schemaRef ds:uri="6061c4cc-0e8d-471f-85d8-7e27d0e25a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F40CD6-A368-415F-8532-6D11964E5B7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6061c4cc-0e8d-471f-85d8-7e27d0e25a4e"/>
    <ds:schemaRef ds:uri="http://purl.org/dc/terms/"/>
    <ds:schemaRef ds:uri="fc9802a1-76db-4e3a-a852-7516fcc70985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653</Words>
  <Application>Microsoft Office PowerPoint</Application>
  <PresentationFormat>Widescreen</PresentationFormat>
  <Paragraphs>87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Friday 19th June 2020 Session 5 </vt:lpstr>
      <vt:lpstr>Spelling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Cabot Learning 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19th June 2020 Session 5</dc:title>
  <dc:creator>Maria Cerepanova - FVA</dc:creator>
  <cp:lastModifiedBy>Maria Cerepanova - FVA</cp:lastModifiedBy>
  <cp:revision>4</cp:revision>
  <dcterms:created xsi:type="dcterms:W3CDTF">2020-06-05T10:29:15Z</dcterms:created>
  <dcterms:modified xsi:type="dcterms:W3CDTF">2020-06-18T16:27:16Z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0x010100C7F8BC2719B7E74CA21C984616806173</vt:lpwstr>
  </property>
</Properties>
</file>