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8"/>
  </p:notesMasterIdLst>
  <p:sldIdLst>
    <p:sldId id="257" r:id="rId5"/>
    <p:sldId id="344" r:id="rId6"/>
    <p:sldId id="267" r:id="rId7"/>
    <p:sldId id="268" r:id="rId8"/>
    <p:sldId id="311" r:id="rId9"/>
    <p:sldId id="353" r:id="rId10"/>
    <p:sldId id="352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363" r:id="rId21"/>
    <p:sldId id="364" r:id="rId22"/>
    <p:sldId id="365" r:id="rId23"/>
    <p:sldId id="366" r:id="rId24"/>
    <p:sldId id="367" r:id="rId25"/>
    <p:sldId id="368" r:id="rId26"/>
    <p:sldId id="369" r:id="rId27"/>
    <p:sldId id="370" r:id="rId28"/>
    <p:sldId id="371" r:id="rId29"/>
    <p:sldId id="372" r:id="rId30"/>
    <p:sldId id="373" r:id="rId31"/>
    <p:sldId id="374" r:id="rId32"/>
    <p:sldId id="375" r:id="rId33"/>
    <p:sldId id="376" r:id="rId34"/>
    <p:sldId id="377" r:id="rId35"/>
    <p:sldId id="378" r:id="rId36"/>
    <p:sldId id="379" r:id="rId3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660"/>
  </p:normalViewPr>
  <p:slideViewPr>
    <p:cSldViewPr snapToGrid="0">
      <p:cViewPr varScale="1">
        <p:scale>
          <a:sx n="96" d="100"/>
          <a:sy n="96" d="100"/>
        </p:scale>
        <p:origin x="12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399F0-88FE-7B4E-8620-B740290AA659}" type="datetimeFigureOut">
              <a:rPr lang="en-US" smtClean="0"/>
              <a:t>6/5/20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1E5D9-0C7B-D54F-A88A-F5C5831F6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E6AA-F263-43F4-BF68-10DAB1742EE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D425-DC4D-43A5-88FB-CE865A2ED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927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E6AA-F263-43F4-BF68-10DAB1742EE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D425-DC4D-43A5-88FB-CE865A2ED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370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E6AA-F263-43F4-BF68-10DAB1742EE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D425-DC4D-43A5-88FB-CE865A2ED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807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E6AA-F263-43F4-BF68-10DAB1742EE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D425-DC4D-43A5-88FB-CE865A2ED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13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E6AA-F263-43F4-BF68-10DAB1742EE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D425-DC4D-43A5-88FB-CE865A2ED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96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E6AA-F263-43F4-BF68-10DAB1742EE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D425-DC4D-43A5-88FB-CE865A2ED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999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E6AA-F263-43F4-BF68-10DAB1742EE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D425-DC4D-43A5-88FB-CE865A2ED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776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E6AA-F263-43F4-BF68-10DAB1742EE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D425-DC4D-43A5-88FB-CE865A2ED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0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E6AA-F263-43F4-BF68-10DAB1742EE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D425-DC4D-43A5-88FB-CE865A2ED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31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E6AA-F263-43F4-BF68-10DAB1742EE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D425-DC4D-43A5-88FB-CE865A2ED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922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E6AA-F263-43F4-BF68-10DAB1742EE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D425-DC4D-43A5-88FB-CE865A2ED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775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"/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BE6AA-F263-43F4-BF68-10DAB1742EE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CD425-DC4D-43A5-88FB-CE865A2ED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07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gQBiJZG1WU?rel=0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D8NW7U-ETw?rel=0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EhFW6x8bdw?rel=0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7" Type="http://schemas.openxmlformats.org/officeDocument/2006/relationships/image" Target="../media/image6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4a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WbzG1-Xg3Q?rel=0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7" Type="http://schemas.openxmlformats.org/officeDocument/2006/relationships/image" Target="../media/image6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4a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7" Type="http://schemas.openxmlformats.org/officeDocument/2006/relationships/image" Target="../media/image6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4a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0.m4a"/><Relationship Id="rId7" Type="http://schemas.openxmlformats.org/officeDocument/2006/relationships/image" Target="../media/image6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0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XOcBc_BSfE?rel=0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b="1" dirty="0"/>
              <a:t>Teaching Notes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1038" y="1542035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b="1" dirty="0"/>
              <a:t>This week your child is revisiting and learning to…</a:t>
            </a:r>
          </a:p>
          <a:p>
            <a:pPr marL="0" indent="0">
              <a:buNone/>
            </a:pPr>
            <a:r>
              <a:rPr lang="en-GB" b="1" dirty="0"/>
              <a:t>Read text and answer comprehension questions with a focus on retrieval and order words in order to make a meaningful sentence. 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681038" y="2598014"/>
            <a:ext cx="8543925" cy="40787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Do this by…</a:t>
            </a:r>
          </a:p>
          <a:p>
            <a:r>
              <a:rPr lang="en-GB" dirty="0"/>
              <a:t>Completing the challenges in the PowerPoint. </a:t>
            </a:r>
          </a:p>
          <a:p>
            <a:r>
              <a:rPr lang="en-GB" dirty="0"/>
              <a:t>Practise for a short time each day (15-20 mins).</a:t>
            </a:r>
          </a:p>
          <a:p>
            <a:r>
              <a:rPr lang="en-GB" dirty="0"/>
              <a:t>Link the learning to your reading books on Bug Club and at home. </a:t>
            </a:r>
          </a:p>
        </p:txBody>
      </p:sp>
    </p:spTree>
    <p:extLst>
      <p:ext uri="{BB962C8B-B14F-4D97-AF65-F5344CB8AC3E}">
        <p14:creationId xmlns:p14="http://schemas.microsoft.com/office/powerpoint/2010/main" val="3250925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b="1" dirty="0"/>
              <a:t>Tuesday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1038" y="1542035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b="1" dirty="0"/>
              <a:t>Today child is revisiting and learning to…</a:t>
            </a:r>
          </a:p>
          <a:p>
            <a:pPr marL="0" indent="0">
              <a:buNone/>
            </a:pPr>
            <a:r>
              <a:rPr lang="en-GB" dirty="0"/>
              <a:t>Listen carefully to an information book and retrieve information.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681038" y="2598014"/>
            <a:ext cx="8543925" cy="40787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Do this by…</a:t>
            </a:r>
          </a:p>
          <a:p>
            <a:r>
              <a:rPr lang="en-GB" dirty="0"/>
              <a:t>Listening carefully to the information book.</a:t>
            </a:r>
          </a:p>
          <a:p>
            <a:r>
              <a:rPr lang="en-GB" dirty="0"/>
              <a:t>Read the comprehension questions and retrieve information from the text. </a:t>
            </a:r>
          </a:p>
          <a:p>
            <a:r>
              <a:rPr lang="en-GB" dirty="0"/>
              <a:t>Order a sentence to make it make sense.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1123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307" y="140860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/>
              <a:t>Challenge 1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0308" y="1332970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Listen to the information and look at the pictures in the book.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76E211-C726-43ED-A838-1BF8BECC6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27" r="10633"/>
          <a:stretch/>
        </p:blipFill>
        <p:spPr>
          <a:xfrm>
            <a:off x="752476" y="5176803"/>
            <a:ext cx="1060174" cy="1561928"/>
          </a:xfrm>
          <a:prstGeom prst="rect">
            <a:avLst/>
          </a:prstGeom>
        </p:spPr>
      </p:pic>
      <p:pic>
        <p:nvPicPr>
          <p:cNvPr id="12" name="Online Media 11">
            <a:hlinkClick r:id="" action="ppaction://media"/>
            <a:extLst>
              <a:ext uri="{FF2B5EF4-FFF2-40B4-BE49-F238E27FC236}">
                <a16:creationId xmlns:a16="http://schemas.microsoft.com/office/drawing/2014/main" id="{F6485960-4C6E-4778-BC39-EA41961E66B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0270" y="2526819"/>
            <a:ext cx="4154185" cy="23367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12395B-FE34-4E3E-A717-C2694A08B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363792" y="1845987"/>
            <a:ext cx="3830528" cy="510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01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/>
              <a:t>Challenge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0308" y="1332970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  Support your child to read (or/ and listen to) the text. Encourage your child to revisit the text after reading the question.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5114EA-0508-4E50-A896-9C70B755B134}"/>
              </a:ext>
            </a:extLst>
          </p:cNvPr>
          <p:cNvSpPr/>
          <p:nvPr/>
        </p:nvSpPr>
        <p:spPr>
          <a:xfrm>
            <a:off x="5897217" y="2687174"/>
            <a:ext cx="3447016" cy="90357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What does a moth do at night?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31541AB-EE3B-4536-BACF-5FDD1F37669E}"/>
              </a:ext>
            </a:extLst>
          </p:cNvPr>
          <p:cNvCxnSpPr/>
          <p:nvPr/>
        </p:nvCxnSpPr>
        <p:spPr>
          <a:xfrm>
            <a:off x="5671930" y="4161183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39F626-5996-45A0-813E-C646925A6587}"/>
              </a:ext>
            </a:extLst>
          </p:cNvPr>
          <p:cNvCxnSpPr/>
          <p:nvPr/>
        </p:nvCxnSpPr>
        <p:spPr>
          <a:xfrm>
            <a:off x="5705785" y="4588321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869358-7AB0-4A3D-AE7E-866989301929}"/>
              </a:ext>
            </a:extLst>
          </p:cNvPr>
          <p:cNvCxnSpPr/>
          <p:nvPr/>
        </p:nvCxnSpPr>
        <p:spPr>
          <a:xfrm>
            <a:off x="5705785" y="5029201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DA397E-D59A-4EFF-AB6C-9557CA7145A7}"/>
              </a:ext>
            </a:extLst>
          </p:cNvPr>
          <p:cNvCxnSpPr/>
          <p:nvPr/>
        </p:nvCxnSpPr>
        <p:spPr>
          <a:xfrm>
            <a:off x="5719037" y="5479774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CAEB5996-65AF-4019-9156-DDD9B19FA5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124" t="17983" r="32480" b="12500"/>
          <a:stretch/>
        </p:blipFill>
        <p:spPr>
          <a:xfrm rot="16200000">
            <a:off x="1903342" y="1929849"/>
            <a:ext cx="1769165" cy="4767467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72B03B-4C46-4F4F-939F-73033E51F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3125" y="5561472"/>
            <a:ext cx="609600" cy="609600"/>
          </a:xfrm>
          <a:prstGeom prst="rect">
            <a:avLst/>
          </a:prstGeom>
        </p:spPr>
      </p:pic>
      <p:pic>
        <p:nvPicPr>
          <p:cNvPr id="2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8BB18A-50C1-4FA9-9B3C-502DADFBDA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68641" y="2260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4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/>
              <a:t>Challenge 3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0308" y="1332970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  Support your child to read (or/ and listen to) the text. Encourage your child to revisit the text after reading the question.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5114EA-0508-4E50-A896-9C70B755B134}"/>
              </a:ext>
            </a:extLst>
          </p:cNvPr>
          <p:cNvSpPr/>
          <p:nvPr/>
        </p:nvSpPr>
        <p:spPr>
          <a:xfrm>
            <a:off x="5331618" y="2687174"/>
            <a:ext cx="3447016" cy="90357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Tick the box that is true.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5D5024-25CF-45D8-B67D-819732ACC9A0}"/>
              </a:ext>
            </a:extLst>
          </p:cNvPr>
          <p:cNvSpPr txBox="1"/>
          <p:nvPr/>
        </p:nvSpPr>
        <p:spPr>
          <a:xfrm>
            <a:off x="5072270" y="3882887"/>
            <a:ext cx="3965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Letterjoin-Air8" panose="02000805000000020003" pitchFamily="50" charset="0"/>
              </a:rPr>
              <a:t>Moths wings are covered in</a:t>
            </a:r>
          </a:p>
          <a:p>
            <a:endParaRPr lang="en-GB" dirty="0">
              <a:latin typeface="Letterjoin-Air8" panose="02000805000000020003" pitchFamily="50" charset="0"/>
            </a:endParaRPr>
          </a:p>
          <a:p>
            <a:r>
              <a:rPr lang="en-GB" dirty="0">
                <a:latin typeface="Letterjoin-Air8" panose="02000805000000020003" pitchFamily="50" charset="0"/>
              </a:rPr>
              <a:t>Tiny hairs</a:t>
            </a:r>
          </a:p>
          <a:p>
            <a:endParaRPr lang="en-GB" dirty="0">
              <a:latin typeface="Letterjoin-Air8" panose="02000805000000020003" pitchFamily="50" charset="0"/>
            </a:endParaRPr>
          </a:p>
          <a:p>
            <a:r>
              <a:rPr lang="en-GB" dirty="0">
                <a:latin typeface="Letterjoin-Air8" panose="02000805000000020003" pitchFamily="50" charset="0"/>
              </a:rPr>
              <a:t>Dust</a:t>
            </a:r>
          </a:p>
          <a:p>
            <a:endParaRPr lang="en-GB" dirty="0">
              <a:latin typeface="Letterjoin-Air8" panose="02000805000000020003" pitchFamily="50" charset="0"/>
            </a:endParaRPr>
          </a:p>
          <a:p>
            <a:r>
              <a:rPr lang="en-GB" dirty="0">
                <a:latin typeface="Letterjoin-Air8" panose="02000805000000020003" pitchFamily="50" charset="0"/>
              </a:rPr>
              <a:t>Fur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370FBA-5248-49D9-AB23-AA70CF60527A}"/>
              </a:ext>
            </a:extLst>
          </p:cNvPr>
          <p:cNvSpPr/>
          <p:nvPr/>
        </p:nvSpPr>
        <p:spPr>
          <a:xfrm>
            <a:off x="7871791" y="4666008"/>
            <a:ext cx="410817" cy="425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F633B5-33AE-47FE-83F2-8B447061515F}"/>
              </a:ext>
            </a:extLst>
          </p:cNvPr>
          <p:cNvSpPr/>
          <p:nvPr/>
        </p:nvSpPr>
        <p:spPr>
          <a:xfrm>
            <a:off x="7871791" y="5237091"/>
            <a:ext cx="410817" cy="425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B7E79D-74F2-4FB3-AD57-EDD006BC02C0}"/>
              </a:ext>
            </a:extLst>
          </p:cNvPr>
          <p:cNvSpPr/>
          <p:nvPr/>
        </p:nvSpPr>
        <p:spPr>
          <a:xfrm>
            <a:off x="7871791" y="5823485"/>
            <a:ext cx="410817" cy="425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08B913-1257-4F5F-A4EE-C9B8FE2D70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714" t="20773" r="19871" b="11111"/>
          <a:stretch/>
        </p:blipFill>
        <p:spPr>
          <a:xfrm rot="16200000">
            <a:off x="1348394" y="2371568"/>
            <a:ext cx="2233021" cy="4671392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67B228-164B-423D-A63D-D8A6A7FE6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26635" y="2834163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63BB22-8FDC-44A4-9A17-D3D38AC22D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04851" y="2763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/>
              <a:t>Challenge 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3D6D47-CE70-4C55-828E-FE88353049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782" t="9931" r="27357" b="2609"/>
          <a:stretch/>
        </p:blipFill>
        <p:spPr>
          <a:xfrm rot="16200000">
            <a:off x="1982749" y="1534255"/>
            <a:ext cx="2082659" cy="529568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061B547-0B01-416F-9F02-07CEDBE01756}"/>
              </a:ext>
            </a:extLst>
          </p:cNvPr>
          <p:cNvSpPr/>
          <p:nvPr/>
        </p:nvSpPr>
        <p:spPr>
          <a:xfrm>
            <a:off x="6255025" y="2663687"/>
            <a:ext cx="3447016" cy="1199006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Why do owl moths want to scare animals?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7AC9ADA-2C7C-46A3-AF2E-E24EF1CC51D2}"/>
              </a:ext>
            </a:extLst>
          </p:cNvPr>
          <p:cNvCxnSpPr/>
          <p:nvPr/>
        </p:nvCxnSpPr>
        <p:spPr>
          <a:xfrm>
            <a:off x="6029738" y="4433122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E6BB18-CCBD-4A5E-AC97-8A7326587830}"/>
              </a:ext>
            </a:extLst>
          </p:cNvPr>
          <p:cNvCxnSpPr/>
          <p:nvPr/>
        </p:nvCxnSpPr>
        <p:spPr>
          <a:xfrm>
            <a:off x="6063593" y="4860260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3AC3186-8F97-4061-957F-E37B690D725E}"/>
              </a:ext>
            </a:extLst>
          </p:cNvPr>
          <p:cNvCxnSpPr/>
          <p:nvPr/>
        </p:nvCxnSpPr>
        <p:spPr>
          <a:xfrm>
            <a:off x="6063593" y="5301140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8F3ECE3-DAA3-4077-B6AA-AC4FB17A1C26}"/>
              </a:ext>
            </a:extLst>
          </p:cNvPr>
          <p:cNvCxnSpPr/>
          <p:nvPr/>
        </p:nvCxnSpPr>
        <p:spPr>
          <a:xfrm>
            <a:off x="6076845" y="5751713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4D8E045D-6C15-4F1D-AABD-E4E839ECEC25}"/>
              </a:ext>
            </a:extLst>
          </p:cNvPr>
          <p:cNvSpPr txBox="1">
            <a:spLocks/>
          </p:cNvSpPr>
          <p:nvPr/>
        </p:nvSpPr>
        <p:spPr>
          <a:xfrm>
            <a:off x="800308" y="1332970"/>
            <a:ext cx="8543925" cy="90357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  Support your child to read (or/ and listen to) the text. Encourage your child to revisit the text after reading the question. </a:t>
            </a:r>
            <a:endParaRPr lang="en-GB" dirty="0"/>
          </a:p>
        </p:txBody>
      </p:sp>
      <p:pic>
        <p:nvPicPr>
          <p:cNvPr id="3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8C741B-7970-4B26-B0CD-EAE56001B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96548" y="5311079"/>
            <a:ext cx="609600" cy="609600"/>
          </a:xfrm>
          <a:prstGeom prst="rect">
            <a:avLst/>
          </a:prstGeom>
        </p:spPr>
      </p:pic>
      <p:pic>
        <p:nvPicPr>
          <p:cNvPr id="3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3D3D69-C655-4195-988C-3333A59F8E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4938" y="257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5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2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EEC889-D0B2-4809-92D8-E73536056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228380"/>
            <a:ext cx="9144000" cy="2387600"/>
          </a:xfrm>
        </p:spPr>
        <p:txBody>
          <a:bodyPr>
            <a:normAutofit/>
          </a:bodyPr>
          <a:lstStyle/>
          <a:p>
            <a:r>
              <a:rPr lang="en-GB" sz="11500" dirty="0"/>
              <a:t>Wednesday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D78541D-01F3-42A8-9F62-C498B67F8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708055"/>
            <a:ext cx="9144000" cy="1655762"/>
          </a:xfrm>
        </p:spPr>
        <p:txBody>
          <a:bodyPr>
            <a:normAutofit/>
          </a:bodyPr>
          <a:lstStyle/>
          <a:p>
            <a:r>
              <a:rPr lang="en-GB" sz="3600" dirty="0"/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3932622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b="1" dirty="0"/>
              <a:t>Wednesday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1038" y="1542035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b="1" dirty="0"/>
              <a:t>Today child is revisiting and learning to…</a:t>
            </a:r>
          </a:p>
          <a:p>
            <a:pPr marL="0" indent="0">
              <a:buNone/>
            </a:pPr>
            <a:r>
              <a:rPr lang="en-GB" dirty="0"/>
              <a:t>Listen carefully to an information book and retrieve information.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681038" y="2598014"/>
            <a:ext cx="8543925" cy="40787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Do this by…</a:t>
            </a:r>
          </a:p>
          <a:p>
            <a:r>
              <a:rPr lang="en-GB" dirty="0"/>
              <a:t>Listening carefully to the information book.</a:t>
            </a:r>
          </a:p>
          <a:p>
            <a:r>
              <a:rPr lang="en-GB" dirty="0"/>
              <a:t>Read the comprehension questions and retrieve information from the text. </a:t>
            </a:r>
          </a:p>
          <a:p>
            <a:r>
              <a:rPr lang="en-GB" dirty="0"/>
              <a:t>Order a sentence to make it make sense.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0568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307" y="140860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/>
              <a:t>Challenge 1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0308" y="1332970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Listen to the information and look at the pictures in the book.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76E211-C726-43ED-A838-1BF8BECC6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27" r="10633"/>
          <a:stretch/>
        </p:blipFill>
        <p:spPr>
          <a:xfrm>
            <a:off x="1560859" y="4932918"/>
            <a:ext cx="1060174" cy="1561928"/>
          </a:xfrm>
          <a:prstGeom prst="rect">
            <a:avLst/>
          </a:prstGeom>
        </p:spPr>
      </p:pic>
      <p:pic>
        <p:nvPicPr>
          <p:cNvPr id="14" name="Online Media 13">
            <a:hlinkClick r:id="" action="ppaction://media"/>
            <a:extLst>
              <a:ext uri="{FF2B5EF4-FFF2-40B4-BE49-F238E27FC236}">
                <a16:creationId xmlns:a16="http://schemas.microsoft.com/office/drawing/2014/main" id="{11B73FD5-5B98-409F-A22E-B41C1598299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4410" y="2484408"/>
            <a:ext cx="3912268" cy="2200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A6A458-3932-414F-9FF2-A539CD623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971792" y="1691898"/>
            <a:ext cx="4158923" cy="554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5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/>
              <a:t>Challenge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0308" y="1332970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  Support your child to read (or/ and listen to) the text. Encourage your child to revisit the text after reading the question.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5114EA-0508-4E50-A896-9C70B755B134}"/>
              </a:ext>
            </a:extLst>
          </p:cNvPr>
          <p:cNvSpPr/>
          <p:nvPr/>
        </p:nvSpPr>
        <p:spPr>
          <a:xfrm>
            <a:off x="5897217" y="2687174"/>
            <a:ext cx="3447016" cy="90357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Why is a dragonfly named after a dragon?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31541AB-EE3B-4536-BACF-5FDD1F37669E}"/>
              </a:ext>
            </a:extLst>
          </p:cNvPr>
          <p:cNvCxnSpPr/>
          <p:nvPr/>
        </p:nvCxnSpPr>
        <p:spPr>
          <a:xfrm>
            <a:off x="5671930" y="4161183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39F626-5996-45A0-813E-C646925A6587}"/>
              </a:ext>
            </a:extLst>
          </p:cNvPr>
          <p:cNvCxnSpPr/>
          <p:nvPr/>
        </p:nvCxnSpPr>
        <p:spPr>
          <a:xfrm>
            <a:off x="5705785" y="4588321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869358-7AB0-4A3D-AE7E-866989301929}"/>
              </a:ext>
            </a:extLst>
          </p:cNvPr>
          <p:cNvCxnSpPr/>
          <p:nvPr/>
        </p:nvCxnSpPr>
        <p:spPr>
          <a:xfrm>
            <a:off x="5705785" y="5029201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DA397E-D59A-4EFF-AB6C-9557CA7145A7}"/>
              </a:ext>
            </a:extLst>
          </p:cNvPr>
          <p:cNvCxnSpPr/>
          <p:nvPr/>
        </p:nvCxnSpPr>
        <p:spPr>
          <a:xfrm>
            <a:off x="5719037" y="5479774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80A3AAD8-0DA6-49E9-BC58-D0D3731BB7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954" t="3178" r="16941" b="3681"/>
          <a:stretch/>
        </p:blipFill>
        <p:spPr>
          <a:xfrm rot="16200000">
            <a:off x="1809403" y="1501298"/>
            <a:ext cx="1910302" cy="5145503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AD6CFA-4780-4271-B3BB-F18724D4F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59754" y="5606750"/>
            <a:ext cx="609600" cy="609600"/>
          </a:xfrm>
          <a:prstGeom prst="rect">
            <a:avLst/>
          </a:prstGeom>
        </p:spPr>
      </p:pic>
      <p:pic>
        <p:nvPicPr>
          <p:cNvPr id="3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A1B5F7-4321-4AB6-9478-E431ACE16E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61243" y="5550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9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2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/>
              <a:t>Challenge 3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0308" y="1332970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  Support your child to read (or/ and listen to) the text. Encourage your child to revisit the text after reading the question.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5114EA-0508-4E50-A896-9C70B755B134}"/>
              </a:ext>
            </a:extLst>
          </p:cNvPr>
          <p:cNvSpPr/>
          <p:nvPr/>
        </p:nvSpPr>
        <p:spPr>
          <a:xfrm>
            <a:off x="5331618" y="2687174"/>
            <a:ext cx="3447016" cy="90357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Tick the box that is true.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5D5024-25CF-45D8-B67D-819732ACC9A0}"/>
              </a:ext>
            </a:extLst>
          </p:cNvPr>
          <p:cNvSpPr txBox="1"/>
          <p:nvPr/>
        </p:nvSpPr>
        <p:spPr>
          <a:xfrm>
            <a:off x="5191023" y="3913134"/>
            <a:ext cx="39657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Letterjoin-Air8" panose="02000805000000020003" pitchFamily="50" charset="0"/>
              </a:rPr>
              <a:t>Dragonflies eat…</a:t>
            </a:r>
          </a:p>
          <a:p>
            <a:endParaRPr lang="en-GB" dirty="0">
              <a:latin typeface="Letterjoin-Air8" panose="02000805000000020003" pitchFamily="50" charset="0"/>
            </a:endParaRPr>
          </a:p>
          <a:p>
            <a:r>
              <a:rPr lang="en-GB" dirty="0">
                <a:latin typeface="Letterjoin-Air8" panose="02000805000000020003" pitchFamily="50" charset="0"/>
              </a:rPr>
              <a:t>Salad</a:t>
            </a:r>
          </a:p>
          <a:p>
            <a:endParaRPr lang="en-GB" dirty="0">
              <a:latin typeface="Letterjoin-Air8" panose="02000805000000020003" pitchFamily="50" charset="0"/>
            </a:endParaRPr>
          </a:p>
          <a:p>
            <a:r>
              <a:rPr lang="en-GB" dirty="0">
                <a:latin typeface="Letterjoin-Air8" panose="02000805000000020003" pitchFamily="50" charset="0"/>
              </a:rPr>
              <a:t>Sausages</a:t>
            </a:r>
          </a:p>
          <a:p>
            <a:endParaRPr lang="en-GB" dirty="0">
              <a:latin typeface="Letterjoin-Air8" panose="02000805000000020003" pitchFamily="50" charset="0"/>
            </a:endParaRPr>
          </a:p>
          <a:p>
            <a:r>
              <a:rPr lang="en-GB" dirty="0">
                <a:latin typeface="Letterjoin-Air8" panose="02000805000000020003" pitchFamily="50" charset="0"/>
              </a:rPr>
              <a:t>Insects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370FBA-5248-49D9-AB23-AA70CF60527A}"/>
              </a:ext>
            </a:extLst>
          </p:cNvPr>
          <p:cNvSpPr/>
          <p:nvPr/>
        </p:nvSpPr>
        <p:spPr>
          <a:xfrm>
            <a:off x="7712764" y="4362792"/>
            <a:ext cx="410817" cy="425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F633B5-33AE-47FE-83F2-8B447061515F}"/>
              </a:ext>
            </a:extLst>
          </p:cNvPr>
          <p:cNvSpPr/>
          <p:nvPr/>
        </p:nvSpPr>
        <p:spPr>
          <a:xfrm>
            <a:off x="7712764" y="4925994"/>
            <a:ext cx="410817" cy="425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B7E79D-74F2-4FB3-AD57-EDD006BC02C0}"/>
              </a:ext>
            </a:extLst>
          </p:cNvPr>
          <p:cNvSpPr/>
          <p:nvPr/>
        </p:nvSpPr>
        <p:spPr>
          <a:xfrm>
            <a:off x="7712763" y="5489196"/>
            <a:ext cx="410817" cy="425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099AB6-4117-442C-ADD3-8D31F0012F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605" t="7344" r="10757" b="6761"/>
          <a:stretch/>
        </p:blipFill>
        <p:spPr>
          <a:xfrm rot="16200000">
            <a:off x="1358935" y="1742538"/>
            <a:ext cx="2163024" cy="453394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49CB09-5D40-41D9-A33C-C0815C117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7290" y="2770041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816012-B872-4D57-804C-8D07A6516D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4543" y="4481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0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EEC889-D0B2-4809-92D8-E73536056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228380"/>
            <a:ext cx="9144000" cy="2387600"/>
          </a:xfrm>
        </p:spPr>
        <p:txBody>
          <a:bodyPr>
            <a:normAutofit/>
          </a:bodyPr>
          <a:lstStyle/>
          <a:p>
            <a:r>
              <a:rPr lang="en-GB" sz="11500" dirty="0"/>
              <a:t>Monday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D78541D-01F3-42A8-9F62-C498B67F8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708055"/>
            <a:ext cx="9144000" cy="1655762"/>
          </a:xfrm>
        </p:spPr>
        <p:txBody>
          <a:bodyPr>
            <a:normAutofit/>
          </a:bodyPr>
          <a:lstStyle/>
          <a:p>
            <a:r>
              <a:rPr lang="en-GB" sz="3600" dirty="0"/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906973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/>
              <a:t>Challenge 4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0308" y="1332970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Support your child to build a sentence using the words below. If it helps, you could write the words on pieces of paper so that your child can move them around to build the sentence physically.  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EE201F8-B431-459C-8936-8C460F3F2943}"/>
              </a:ext>
            </a:extLst>
          </p:cNvPr>
          <p:cNvSpPr/>
          <p:nvPr/>
        </p:nvSpPr>
        <p:spPr>
          <a:xfrm>
            <a:off x="1346956" y="5152312"/>
            <a:ext cx="2054087" cy="7454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Baby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EC20BC-A1FA-48BA-AB14-45F662F90DFA}"/>
              </a:ext>
            </a:extLst>
          </p:cNvPr>
          <p:cNvSpPr/>
          <p:nvPr/>
        </p:nvSpPr>
        <p:spPr>
          <a:xfrm>
            <a:off x="1346956" y="2957145"/>
            <a:ext cx="2054087" cy="7454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Letterjoin-Air8" panose="02000805000000020003" pitchFamily="50" charset="0"/>
              </a:rPr>
              <a:t>dragonflies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BE63D8D-3697-4A1E-8E3C-DF0CC9B7AB7B}"/>
              </a:ext>
            </a:extLst>
          </p:cNvPr>
          <p:cNvSpPr/>
          <p:nvPr/>
        </p:nvSpPr>
        <p:spPr>
          <a:xfrm>
            <a:off x="5808178" y="4052096"/>
            <a:ext cx="2054087" cy="7454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hatch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9B5D668-6481-43FE-AFCE-5D57A782957C}"/>
              </a:ext>
            </a:extLst>
          </p:cNvPr>
          <p:cNvSpPr/>
          <p:nvPr/>
        </p:nvSpPr>
        <p:spPr>
          <a:xfrm>
            <a:off x="1346956" y="3984180"/>
            <a:ext cx="2054087" cy="7454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from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2898DD3-482A-45FE-AFFC-AAE94C1F2704}"/>
              </a:ext>
            </a:extLst>
          </p:cNvPr>
          <p:cNvSpPr/>
          <p:nvPr/>
        </p:nvSpPr>
        <p:spPr>
          <a:xfrm>
            <a:off x="3577567" y="3885956"/>
            <a:ext cx="2054087" cy="7454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eggs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F56082C-D3A8-483F-A137-FB3983459E74}"/>
              </a:ext>
            </a:extLst>
          </p:cNvPr>
          <p:cNvSpPr/>
          <p:nvPr/>
        </p:nvSpPr>
        <p:spPr>
          <a:xfrm>
            <a:off x="3668474" y="2930875"/>
            <a:ext cx="2054087" cy="7454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in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428185-880B-4EFC-8452-CDABB0F08860}"/>
              </a:ext>
            </a:extLst>
          </p:cNvPr>
          <p:cNvSpPr/>
          <p:nvPr/>
        </p:nvSpPr>
        <p:spPr>
          <a:xfrm>
            <a:off x="3711019" y="5152312"/>
            <a:ext cx="2054087" cy="7454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water.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A539BE-CEBF-4161-934E-39931BE40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4633" y="4120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/>
              <a:t>Challenge 4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0308" y="1332970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Support your child to check their sentence makes sense. </a:t>
            </a:r>
          </a:p>
        </p:txBody>
      </p:sp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D49E6B5D-7713-47FE-9521-9071A10A77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6220" y="2915180"/>
            <a:ext cx="53721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7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EEC889-D0B2-4809-92D8-E73536056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228380"/>
            <a:ext cx="9144000" cy="2387600"/>
          </a:xfrm>
        </p:spPr>
        <p:txBody>
          <a:bodyPr>
            <a:normAutofit/>
          </a:bodyPr>
          <a:lstStyle/>
          <a:p>
            <a:r>
              <a:rPr lang="en-GB" sz="11500" dirty="0"/>
              <a:t>Thursday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D78541D-01F3-42A8-9F62-C498B67F8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708055"/>
            <a:ext cx="9144000" cy="1655762"/>
          </a:xfrm>
        </p:spPr>
        <p:txBody>
          <a:bodyPr>
            <a:normAutofit/>
          </a:bodyPr>
          <a:lstStyle/>
          <a:p>
            <a:r>
              <a:rPr lang="en-GB" sz="3600" dirty="0"/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3162167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b="1" dirty="0"/>
              <a:t>Thursday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1038" y="1542035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b="1" dirty="0"/>
              <a:t>Today child is revisiting and learning to…</a:t>
            </a:r>
          </a:p>
          <a:p>
            <a:pPr marL="0" indent="0">
              <a:buNone/>
            </a:pPr>
            <a:r>
              <a:rPr lang="en-GB" dirty="0"/>
              <a:t>Listen carefully to an information book and retrieve information.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681038" y="2598014"/>
            <a:ext cx="8543925" cy="40787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Do this by…</a:t>
            </a:r>
          </a:p>
          <a:p>
            <a:r>
              <a:rPr lang="en-GB" dirty="0"/>
              <a:t>Listening carefully to the information book.</a:t>
            </a:r>
          </a:p>
          <a:p>
            <a:r>
              <a:rPr lang="en-GB" dirty="0"/>
              <a:t>Read the comprehension questions and retrieve information from the text. </a:t>
            </a:r>
          </a:p>
          <a:p>
            <a:r>
              <a:rPr lang="en-GB" dirty="0"/>
              <a:t>Order a sentence to make it make sense.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8337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307" y="140860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/>
              <a:t>Challenge 1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0308" y="1332970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Listen to the information and look at the pictures in the book.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76E211-C726-43ED-A838-1BF8BECC6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27" r="10633"/>
          <a:stretch/>
        </p:blipFill>
        <p:spPr>
          <a:xfrm>
            <a:off x="1560859" y="4932918"/>
            <a:ext cx="1060174" cy="1561928"/>
          </a:xfrm>
          <a:prstGeom prst="rect">
            <a:avLst/>
          </a:prstGeom>
        </p:spPr>
      </p:pic>
      <p:pic>
        <p:nvPicPr>
          <p:cNvPr id="16" name="Online Media 15">
            <a:hlinkClick r:id="" action="ppaction://media"/>
            <a:extLst>
              <a:ext uri="{FF2B5EF4-FFF2-40B4-BE49-F238E27FC236}">
                <a16:creationId xmlns:a16="http://schemas.microsoft.com/office/drawing/2014/main" id="{E71A0C5D-0FE4-4370-A8B4-8A821EBA9D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8897" y="2484408"/>
            <a:ext cx="3564098" cy="20048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36E7D3-821F-4673-A00A-94EB11C53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861985" y="1927929"/>
            <a:ext cx="3841926" cy="51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34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7" y="165376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/>
              <a:t>Challenge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0308" y="1332970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  Support your child to read (or/ and listen to) the text. Encourage your child to revisit the text after reading the question.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5114EA-0508-4E50-A896-9C70B755B134}"/>
              </a:ext>
            </a:extLst>
          </p:cNvPr>
          <p:cNvSpPr/>
          <p:nvPr/>
        </p:nvSpPr>
        <p:spPr>
          <a:xfrm>
            <a:off x="5897217" y="2687174"/>
            <a:ext cx="3447016" cy="90357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What do the two shorter feelers do?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31541AB-EE3B-4536-BACF-5FDD1F37669E}"/>
              </a:ext>
            </a:extLst>
          </p:cNvPr>
          <p:cNvCxnSpPr/>
          <p:nvPr/>
        </p:nvCxnSpPr>
        <p:spPr>
          <a:xfrm>
            <a:off x="5671930" y="4161183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39F626-5996-45A0-813E-C646925A6587}"/>
              </a:ext>
            </a:extLst>
          </p:cNvPr>
          <p:cNvCxnSpPr/>
          <p:nvPr/>
        </p:nvCxnSpPr>
        <p:spPr>
          <a:xfrm>
            <a:off x="5705785" y="4588321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869358-7AB0-4A3D-AE7E-866989301929}"/>
              </a:ext>
            </a:extLst>
          </p:cNvPr>
          <p:cNvCxnSpPr/>
          <p:nvPr/>
        </p:nvCxnSpPr>
        <p:spPr>
          <a:xfrm>
            <a:off x="5705785" y="5029201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DA397E-D59A-4EFF-AB6C-9557CA7145A7}"/>
              </a:ext>
            </a:extLst>
          </p:cNvPr>
          <p:cNvCxnSpPr/>
          <p:nvPr/>
        </p:nvCxnSpPr>
        <p:spPr>
          <a:xfrm>
            <a:off x="5719037" y="5479774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602717F3-2BA6-411B-8951-FC18E862DF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8" t="17285" r="36214" b="15362"/>
          <a:stretch/>
        </p:blipFill>
        <p:spPr>
          <a:xfrm rot="16200000">
            <a:off x="1768057" y="1616423"/>
            <a:ext cx="2206488" cy="461906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970878-76C8-4634-8022-40536441D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66500" y="5310566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31027C-A7A1-41BB-AF5A-32DEEE1529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70913" y="57616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5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/>
              <a:t>Challenge 3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0308" y="1332970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  Support your child to read (or/ and listen to) the text. Encourage your child to revisit the text after reading the question.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5114EA-0508-4E50-A896-9C70B755B134}"/>
              </a:ext>
            </a:extLst>
          </p:cNvPr>
          <p:cNvSpPr/>
          <p:nvPr/>
        </p:nvSpPr>
        <p:spPr>
          <a:xfrm>
            <a:off x="5331618" y="2687174"/>
            <a:ext cx="3447016" cy="90357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Tick the box that is true.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5D5024-25CF-45D8-B67D-819732ACC9A0}"/>
              </a:ext>
            </a:extLst>
          </p:cNvPr>
          <p:cNvSpPr txBox="1"/>
          <p:nvPr/>
        </p:nvSpPr>
        <p:spPr>
          <a:xfrm>
            <a:off x="5191023" y="3913134"/>
            <a:ext cx="39657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Letterjoin-Air8" panose="02000805000000020003" pitchFamily="50" charset="0"/>
              </a:rPr>
              <a:t>A shell is a…</a:t>
            </a:r>
          </a:p>
          <a:p>
            <a:endParaRPr lang="en-GB" dirty="0">
              <a:latin typeface="Letterjoin-Air8" panose="02000805000000020003" pitchFamily="50" charset="0"/>
            </a:endParaRPr>
          </a:p>
          <a:p>
            <a:r>
              <a:rPr lang="en-GB" dirty="0">
                <a:latin typeface="Letterjoin-Air8" panose="02000805000000020003" pitchFamily="50" charset="0"/>
              </a:rPr>
              <a:t>bedroom</a:t>
            </a:r>
          </a:p>
          <a:p>
            <a:endParaRPr lang="en-GB" dirty="0">
              <a:latin typeface="Letterjoin-Air8" panose="02000805000000020003" pitchFamily="50" charset="0"/>
            </a:endParaRPr>
          </a:p>
          <a:p>
            <a:r>
              <a:rPr lang="en-GB" dirty="0">
                <a:latin typeface="Letterjoin-Air8" panose="02000805000000020003" pitchFamily="50" charset="0"/>
              </a:rPr>
              <a:t>safe home</a:t>
            </a:r>
          </a:p>
          <a:p>
            <a:endParaRPr lang="en-GB" dirty="0">
              <a:latin typeface="Letterjoin-Air8" panose="02000805000000020003" pitchFamily="50" charset="0"/>
            </a:endParaRPr>
          </a:p>
          <a:p>
            <a:r>
              <a:rPr lang="en-GB" dirty="0">
                <a:latin typeface="Letterjoin-Air8" panose="02000805000000020003" pitchFamily="50" charset="0"/>
              </a:rPr>
              <a:t>time machine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370FBA-5248-49D9-AB23-AA70CF60527A}"/>
              </a:ext>
            </a:extLst>
          </p:cNvPr>
          <p:cNvSpPr/>
          <p:nvPr/>
        </p:nvSpPr>
        <p:spPr>
          <a:xfrm>
            <a:off x="7712764" y="4362792"/>
            <a:ext cx="410817" cy="425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F633B5-33AE-47FE-83F2-8B447061515F}"/>
              </a:ext>
            </a:extLst>
          </p:cNvPr>
          <p:cNvSpPr/>
          <p:nvPr/>
        </p:nvSpPr>
        <p:spPr>
          <a:xfrm>
            <a:off x="7712764" y="4925994"/>
            <a:ext cx="410817" cy="425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B7E79D-74F2-4FB3-AD57-EDD006BC02C0}"/>
              </a:ext>
            </a:extLst>
          </p:cNvPr>
          <p:cNvSpPr/>
          <p:nvPr/>
        </p:nvSpPr>
        <p:spPr>
          <a:xfrm>
            <a:off x="7712763" y="5489196"/>
            <a:ext cx="410817" cy="425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C6B0A5-B54A-4434-A3DA-CED4C7C858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78" t="9344" r="23306" b="9742"/>
          <a:stretch/>
        </p:blipFill>
        <p:spPr>
          <a:xfrm rot="16200000">
            <a:off x="1666604" y="2045440"/>
            <a:ext cx="1814254" cy="400130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7D43A9-CF7E-4927-B1F8-536A48185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68931" y="5092104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7337F7-6325-4597-B921-5A95F20CB4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433" y="29448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0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7" y="165376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/>
              <a:t>Challenge 4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0308" y="1332970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  Support your child to read (or/ and listen to) the text. Encourage your child to revisit the text after reading the question.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5114EA-0508-4E50-A896-9C70B755B134}"/>
              </a:ext>
            </a:extLst>
          </p:cNvPr>
          <p:cNvSpPr/>
          <p:nvPr/>
        </p:nvSpPr>
        <p:spPr>
          <a:xfrm>
            <a:off x="5897217" y="2687174"/>
            <a:ext cx="3447016" cy="90357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What grows with the baby snail?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31541AB-EE3B-4536-BACF-5FDD1F37669E}"/>
              </a:ext>
            </a:extLst>
          </p:cNvPr>
          <p:cNvCxnSpPr/>
          <p:nvPr/>
        </p:nvCxnSpPr>
        <p:spPr>
          <a:xfrm>
            <a:off x="5671930" y="4161183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39F626-5996-45A0-813E-C646925A6587}"/>
              </a:ext>
            </a:extLst>
          </p:cNvPr>
          <p:cNvCxnSpPr/>
          <p:nvPr/>
        </p:nvCxnSpPr>
        <p:spPr>
          <a:xfrm>
            <a:off x="5705785" y="4588321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869358-7AB0-4A3D-AE7E-866989301929}"/>
              </a:ext>
            </a:extLst>
          </p:cNvPr>
          <p:cNvCxnSpPr/>
          <p:nvPr/>
        </p:nvCxnSpPr>
        <p:spPr>
          <a:xfrm>
            <a:off x="5705785" y="5029201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DA397E-D59A-4EFF-AB6C-9557CA7145A7}"/>
              </a:ext>
            </a:extLst>
          </p:cNvPr>
          <p:cNvCxnSpPr/>
          <p:nvPr/>
        </p:nvCxnSpPr>
        <p:spPr>
          <a:xfrm>
            <a:off x="5719037" y="5479774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E531AB3-9F22-4AF2-8B3F-7ECECF619C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269" t="21063" r="36023" b="10532"/>
          <a:stretch/>
        </p:blipFill>
        <p:spPr>
          <a:xfrm rot="16200000">
            <a:off x="1702904" y="1662563"/>
            <a:ext cx="2093843" cy="469126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F0F80F-84D2-45C9-B4A1-5C8B6DEEF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89921" y="537707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343A9C-B53F-449E-A75E-D4E4D0219D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11279" y="5681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0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EEC889-D0B2-4809-92D8-E73536056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228380"/>
            <a:ext cx="9144000" cy="2387600"/>
          </a:xfrm>
        </p:spPr>
        <p:txBody>
          <a:bodyPr>
            <a:normAutofit/>
          </a:bodyPr>
          <a:lstStyle/>
          <a:p>
            <a:r>
              <a:rPr lang="en-GB" sz="11500" dirty="0"/>
              <a:t>Friday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D78541D-01F3-42A8-9F62-C498B67F8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708055"/>
            <a:ext cx="9144000" cy="1655762"/>
          </a:xfrm>
        </p:spPr>
        <p:txBody>
          <a:bodyPr>
            <a:normAutofit/>
          </a:bodyPr>
          <a:lstStyle/>
          <a:p>
            <a:r>
              <a:rPr lang="en-GB" sz="3600" dirty="0"/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218170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b="1" dirty="0"/>
              <a:t>Friday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1038" y="1542035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b="1" dirty="0"/>
              <a:t>Today child is revisiting and learning to…</a:t>
            </a:r>
          </a:p>
          <a:p>
            <a:pPr marL="0" indent="0">
              <a:buNone/>
            </a:pPr>
            <a:r>
              <a:rPr lang="en-GB" dirty="0"/>
              <a:t>Listen carefully to an information book and retrieve information.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681038" y="2598014"/>
            <a:ext cx="8543925" cy="40787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Do this by…</a:t>
            </a:r>
          </a:p>
          <a:p>
            <a:r>
              <a:rPr lang="en-GB" dirty="0"/>
              <a:t>Listening carefully to the information book.</a:t>
            </a:r>
          </a:p>
          <a:p>
            <a:r>
              <a:rPr lang="en-GB" dirty="0"/>
              <a:t>Read the comprehension questions and retrieve information from the text. </a:t>
            </a:r>
          </a:p>
          <a:p>
            <a:r>
              <a:rPr lang="en-GB" dirty="0"/>
              <a:t>Order a sentence to make it make sense.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0544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b="1" dirty="0"/>
              <a:t>Monday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1038" y="1542035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b="1" dirty="0"/>
              <a:t>Today child is revisiting and learning to…</a:t>
            </a:r>
          </a:p>
          <a:p>
            <a:pPr marL="0" indent="0">
              <a:buNone/>
            </a:pPr>
            <a:r>
              <a:rPr lang="en-GB" dirty="0"/>
              <a:t>Listen carefully to an information book and retrieve information.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681038" y="2598014"/>
            <a:ext cx="8543925" cy="40787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Do this by…</a:t>
            </a:r>
          </a:p>
          <a:p>
            <a:r>
              <a:rPr lang="en-GB" dirty="0"/>
              <a:t>Listening carefully to the information book.</a:t>
            </a:r>
          </a:p>
          <a:p>
            <a:r>
              <a:rPr lang="en-GB" dirty="0"/>
              <a:t>Read the comprehension questions and retrieve information from the text. </a:t>
            </a:r>
          </a:p>
          <a:p>
            <a:r>
              <a:rPr lang="en-GB" dirty="0"/>
              <a:t>Order a sentence to make it make sense.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905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307" y="140860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/>
              <a:t>Challenge 1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0308" y="1332970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Listen to the information and look at the pictures in the book.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76E211-C726-43ED-A838-1BF8BECC6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27" r="10633"/>
          <a:stretch/>
        </p:blipFill>
        <p:spPr>
          <a:xfrm>
            <a:off x="1935912" y="5009439"/>
            <a:ext cx="1060174" cy="1561928"/>
          </a:xfrm>
          <a:prstGeom prst="rect">
            <a:avLst/>
          </a:prstGeom>
        </p:spPr>
      </p:pic>
      <p:pic>
        <p:nvPicPr>
          <p:cNvPr id="18" name="Online Media 17">
            <a:hlinkClick r:id="" action="ppaction://media"/>
            <a:extLst>
              <a:ext uri="{FF2B5EF4-FFF2-40B4-BE49-F238E27FC236}">
                <a16:creationId xmlns:a16="http://schemas.microsoft.com/office/drawing/2014/main" id="{E9303361-8494-431C-AE85-FAB65F3748C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0269" y="2410005"/>
            <a:ext cx="3931461" cy="22114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68636B-D83C-4BD0-AB7A-2D2B12393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168991" y="1753708"/>
            <a:ext cx="3937786" cy="52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74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7" y="165376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/>
              <a:t>Challenge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0308" y="1332970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  Support your child to read (or/ and listen to) the text. Encourage your child to revisit the text after reading the question.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5114EA-0508-4E50-A896-9C70B755B134}"/>
              </a:ext>
            </a:extLst>
          </p:cNvPr>
          <p:cNvSpPr/>
          <p:nvPr/>
        </p:nvSpPr>
        <p:spPr>
          <a:xfrm>
            <a:off x="5897217" y="2687174"/>
            <a:ext cx="3447016" cy="90357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How many knees do spiders have?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31541AB-EE3B-4536-BACF-5FDD1F37669E}"/>
              </a:ext>
            </a:extLst>
          </p:cNvPr>
          <p:cNvCxnSpPr/>
          <p:nvPr/>
        </p:nvCxnSpPr>
        <p:spPr>
          <a:xfrm>
            <a:off x="5671930" y="4161183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39F626-5996-45A0-813E-C646925A6587}"/>
              </a:ext>
            </a:extLst>
          </p:cNvPr>
          <p:cNvCxnSpPr/>
          <p:nvPr/>
        </p:nvCxnSpPr>
        <p:spPr>
          <a:xfrm>
            <a:off x="5705785" y="4588321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869358-7AB0-4A3D-AE7E-866989301929}"/>
              </a:ext>
            </a:extLst>
          </p:cNvPr>
          <p:cNvCxnSpPr/>
          <p:nvPr/>
        </p:nvCxnSpPr>
        <p:spPr>
          <a:xfrm>
            <a:off x="5705785" y="5029201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DA397E-D59A-4EFF-AB6C-9557CA7145A7}"/>
              </a:ext>
            </a:extLst>
          </p:cNvPr>
          <p:cNvCxnSpPr/>
          <p:nvPr/>
        </p:nvCxnSpPr>
        <p:spPr>
          <a:xfrm>
            <a:off x="5719037" y="5479774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28E8BBAC-37BF-48BB-A0AB-A2657E4D67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145" t="23455" b="55305"/>
          <a:stretch/>
        </p:blipFill>
        <p:spPr>
          <a:xfrm>
            <a:off x="111709" y="3429000"/>
            <a:ext cx="5202411" cy="145661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BA4ECC-F7FC-4E80-8521-1BEA0A890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12914" y="5029201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ADE603-2CE4-49D6-BE7C-C5351DDD82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86869" y="5824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9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/>
              <a:t>Challenge 3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0308" y="1332970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  Support your child to read (or/ and listen to) the text. Encourage your child to revisit the text after reading the question.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5114EA-0508-4E50-A896-9C70B755B134}"/>
              </a:ext>
            </a:extLst>
          </p:cNvPr>
          <p:cNvSpPr/>
          <p:nvPr/>
        </p:nvSpPr>
        <p:spPr>
          <a:xfrm>
            <a:off x="5331618" y="2687174"/>
            <a:ext cx="3447016" cy="90357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Tick all of the boxes that are true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5D5024-25CF-45D8-B67D-819732ACC9A0}"/>
              </a:ext>
            </a:extLst>
          </p:cNvPr>
          <p:cNvSpPr txBox="1"/>
          <p:nvPr/>
        </p:nvSpPr>
        <p:spPr>
          <a:xfrm>
            <a:off x="5191023" y="3913134"/>
            <a:ext cx="39657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Letterjoin-Air8" panose="02000805000000020003" pitchFamily="50" charset="0"/>
              </a:rPr>
              <a:t>Spiders use their hairs </a:t>
            </a:r>
          </a:p>
          <a:p>
            <a:r>
              <a:rPr lang="en-GB" dirty="0">
                <a:latin typeface="Letterjoin-Air8" panose="02000805000000020003" pitchFamily="50" charset="0"/>
              </a:rPr>
              <a:t>to</a:t>
            </a:r>
          </a:p>
          <a:p>
            <a:endParaRPr lang="en-GB" dirty="0">
              <a:latin typeface="Letterjoin-Air8" panose="02000805000000020003" pitchFamily="50" charset="0"/>
            </a:endParaRPr>
          </a:p>
          <a:p>
            <a:r>
              <a:rPr lang="en-GB" dirty="0">
                <a:latin typeface="Letterjoin-Air8" panose="02000805000000020003" pitchFamily="50" charset="0"/>
              </a:rPr>
              <a:t>Hear</a:t>
            </a:r>
          </a:p>
          <a:p>
            <a:endParaRPr lang="en-GB" dirty="0">
              <a:latin typeface="Letterjoin-Air8" panose="02000805000000020003" pitchFamily="50" charset="0"/>
            </a:endParaRPr>
          </a:p>
          <a:p>
            <a:r>
              <a:rPr lang="en-GB" dirty="0">
                <a:latin typeface="Letterjoin-Air8" panose="02000805000000020003" pitchFamily="50" charset="0"/>
              </a:rPr>
              <a:t>Taste</a:t>
            </a:r>
          </a:p>
          <a:p>
            <a:endParaRPr lang="en-GB" dirty="0">
              <a:latin typeface="Letterjoin-Air8" panose="02000805000000020003" pitchFamily="50" charset="0"/>
            </a:endParaRPr>
          </a:p>
          <a:p>
            <a:r>
              <a:rPr lang="en-GB" dirty="0">
                <a:latin typeface="Letterjoin-Air8" panose="02000805000000020003" pitchFamily="50" charset="0"/>
              </a:rPr>
              <a:t>Touch</a:t>
            </a:r>
          </a:p>
          <a:p>
            <a:endParaRPr lang="en-GB" dirty="0">
              <a:latin typeface="Letterjoin-Air8" panose="02000805000000020003" pitchFamily="5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370FBA-5248-49D9-AB23-AA70CF60527A}"/>
              </a:ext>
            </a:extLst>
          </p:cNvPr>
          <p:cNvSpPr/>
          <p:nvPr/>
        </p:nvSpPr>
        <p:spPr>
          <a:xfrm>
            <a:off x="7712760" y="5798312"/>
            <a:ext cx="410817" cy="425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F633B5-33AE-47FE-83F2-8B447061515F}"/>
              </a:ext>
            </a:extLst>
          </p:cNvPr>
          <p:cNvSpPr/>
          <p:nvPr/>
        </p:nvSpPr>
        <p:spPr>
          <a:xfrm>
            <a:off x="7712763" y="4710703"/>
            <a:ext cx="410817" cy="425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B7E79D-74F2-4FB3-AD57-EDD006BC02C0}"/>
              </a:ext>
            </a:extLst>
          </p:cNvPr>
          <p:cNvSpPr/>
          <p:nvPr/>
        </p:nvSpPr>
        <p:spPr>
          <a:xfrm>
            <a:off x="7712760" y="5263423"/>
            <a:ext cx="410817" cy="425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D776A26-C4A5-4668-8FC0-20FB81489B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612" b="40677"/>
          <a:stretch/>
        </p:blipFill>
        <p:spPr>
          <a:xfrm>
            <a:off x="332750" y="3022698"/>
            <a:ext cx="4488963" cy="159875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DB1607-E3B0-474A-87F1-0EA77D769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72431" y="4878997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D67ADF-2557-496F-B032-E4B64F6174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28330" y="5078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1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7" y="165376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/>
              <a:t>Challenge 4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0308" y="1332970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  Support your child to read (or/ and listen to) the text. Encourage your child to revisit the text after reading the question.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5114EA-0508-4E50-A896-9C70B755B134}"/>
              </a:ext>
            </a:extLst>
          </p:cNvPr>
          <p:cNvSpPr/>
          <p:nvPr/>
        </p:nvSpPr>
        <p:spPr>
          <a:xfrm>
            <a:off x="5897217" y="2687174"/>
            <a:ext cx="3447016" cy="90357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Pick two words that describe the spiders silk.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31541AB-EE3B-4536-BACF-5FDD1F37669E}"/>
              </a:ext>
            </a:extLst>
          </p:cNvPr>
          <p:cNvCxnSpPr/>
          <p:nvPr/>
        </p:nvCxnSpPr>
        <p:spPr>
          <a:xfrm>
            <a:off x="5705785" y="4293704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39F626-5996-45A0-813E-C646925A6587}"/>
              </a:ext>
            </a:extLst>
          </p:cNvPr>
          <p:cNvCxnSpPr/>
          <p:nvPr/>
        </p:nvCxnSpPr>
        <p:spPr>
          <a:xfrm>
            <a:off x="5705785" y="5078651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8B2D636-8DCC-415F-A02E-0AC906991B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759" b="19437"/>
          <a:stretch/>
        </p:blipFill>
        <p:spPr>
          <a:xfrm>
            <a:off x="343831" y="2687174"/>
            <a:ext cx="5143500" cy="348419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829493-7A2C-4AFC-8C2A-883A51187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08513" y="6083024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6780E4-2F18-4190-85E9-2CEF5D9969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5470" y="5525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6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/>
              <a:t>Challenge 1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0308" y="1332970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Listen to the information and look at the pictures in the book. </a:t>
            </a:r>
          </a:p>
        </p:txBody>
      </p:sp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0BD81280-258F-47F2-BE93-B2D2A571BD6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1038" y="2681358"/>
            <a:ext cx="4071730" cy="2290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76E211-C726-43ED-A838-1BF8BECC6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27" r="10633"/>
          <a:stretch/>
        </p:blipFill>
        <p:spPr>
          <a:xfrm>
            <a:off x="752476" y="5176803"/>
            <a:ext cx="1060174" cy="1561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DF3BB8-DDE8-4B85-9F99-3707D9C93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0304" y="2921696"/>
            <a:ext cx="4163929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86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/>
              <a:t>Challenge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0308" y="1332970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  Support your child to read (or/ and listen to) the text. Encourage your child to revisit the text after reading the question.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DE06D8D-67D8-4AA1-A919-2F24FA0FE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181" y="2112753"/>
            <a:ext cx="3868554" cy="501739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5114EA-0508-4E50-A896-9C70B755B134}"/>
              </a:ext>
            </a:extLst>
          </p:cNvPr>
          <p:cNvSpPr/>
          <p:nvPr/>
        </p:nvSpPr>
        <p:spPr>
          <a:xfrm>
            <a:off x="5897217" y="2687174"/>
            <a:ext cx="3447016" cy="90357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Why do gardeners love aphids?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31541AB-EE3B-4536-BACF-5FDD1F37669E}"/>
              </a:ext>
            </a:extLst>
          </p:cNvPr>
          <p:cNvCxnSpPr/>
          <p:nvPr/>
        </p:nvCxnSpPr>
        <p:spPr>
          <a:xfrm>
            <a:off x="5671930" y="4161183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39F626-5996-45A0-813E-C646925A6587}"/>
              </a:ext>
            </a:extLst>
          </p:cNvPr>
          <p:cNvCxnSpPr/>
          <p:nvPr/>
        </p:nvCxnSpPr>
        <p:spPr>
          <a:xfrm>
            <a:off x="5705785" y="4588321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869358-7AB0-4A3D-AE7E-866989301929}"/>
              </a:ext>
            </a:extLst>
          </p:cNvPr>
          <p:cNvCxnSpPr/>
          <p:nvPr/>
        </p:nvCxnSpPr>
        <p:spPr>
          <a:xfrm>
            <a:off x="5705785" y="5029201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DA397E-D59A-4EFF-AB6C-9557CA7145A7}"/>
              </a:ext>
            </a:extLst>
          </p:cNvPr>
          <p:cNvCxnSpPr/>
          <p:nvPr/>
        </p:nvCxnSpPr>
        <p:spPr>
          <a:xfrm>
            <a:off x="5719037" y="5479774"/>
            <a:ext cx="382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E90AFF-1087-4091-A735-0077B4403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210" y="2687174"/>
            <a:ext cx="609600" cy="6096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1008CC-C6BB-4432-B724-AD82F902A0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4963" y="2761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5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/>
              <a:t>Challenge 3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0308" y="1332970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  Support your child to read (or/ and listen to) the text. Encourage your child to revisit the text after reading the question.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5114EA-0508-4E50-A896-9C70B755B134}"/>
              </a:ext>
            </a:extLst>
          </p:cNvPr>
          <p:cNvSpPr/>
          <p:nvPr/>
        </p:nvSpPr>
        <p:spPr>
          <a:xfrm>
            <a:off x="5897217" y="2687174"/>
            <a:ext cx="3447016" cy="903579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Tick the box that is true.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38B9CD-F53D-4486-A5C3-1BD4E4D6E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200152" y="2168062"/>
            <a:ext cx="3105150" cy="4143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5D5024-25CF-45D8-B67D-819732ACC9A0}"/>
              </a:ext>
            </a:extLst>
          </p:cNvPr>
          <p:cNvSpPr txBox="1"/>
          <p:nvPr/>
        </p:nvSpPr>
        <p:spPr>
          <a:xfrm>
            <a:off x="5072270" y="3882887"/>
            <a:ext cx="39657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Letterjoin-Air8" panose="02000805000000020003" pitchFamily="50" charset="0"/>
              </a:rPr>
              <a:t>Ladybirds have been:</a:t>
            </a:r>
          </a:p>
          <a:p>
            <a:endParaRPr lang="en-GB" dirty="0">
              <a:latin typeface="Letterjoin-Air8" panose="02000805000000020003" pitchFamily="50" charset="0"/>
            </a:endParaRPr>
          </a:p>
          <a:p>
            <a:r>
              <a:rPr lang="en-GB" dirty="0">
                <a:latin typeface="Letterjoin-Air8" panose="02000805000000020003" pitchFamily="50" charset="0"/>
              </a:rPr>
              <a:t>In the snow</a:t>
            </a:r>
          </a:p>
          <a:p>
            <a:endParaRPr lang="en-GB" dirty="0">
              <a:latin typeface="Letterjoin-Air8" panose="02000805000000020003" pitchFamily="50" charset="0"/>
            </a:endParaRPr>
          </a:p>
          <a:p>
            <a:r>
              <a:rPr lang="en-GB" dirty="0">
                <a:latin typeface="Letterjoin-Air8" panose="02000805000000020003" pitchFamily="50" charset="0"/>
              </a:rPr>
              <a:t>Space</a:t>
            </a:r>
          </a:p>
          <a:p>
            <a:endParaRPr lang="en-GB" dirty="0">
              <a:latin typeface="Letterjoin-Air8" panose="02000805000000020003" pitchFamily="50" charset="0"/>
            </a:endParaRPr>
          </a:p>
          <a:p>
            <a:r>
              <a:rPr lang="en-GB" dirty="0">
                <a:latin typeface="Letterjoin-Air8" panose="02000805000000020003" pitchFamily="50" charset="0"/>
              </a:rPr>
              <a:t>Under the sea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370FBA-5248-49D9-AB23-AA70CF60527A}"/>
              </a:ext>
            </a:extLst>
          </p:cNvPr>
          <p:cNvSpPr/>
          <p:nvPr/>
        </p:nvSpPr>
        <p:spPr>
          <a:xfrm>
            <a:off x="7871792" y="4410006"/>
            <a:ext cx="410817" cy="425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F633B5-33AE-47FE-83F2-8B447061515F}"/>
              </a:ext>
            </a:extLst>
          </p:cNvPr>
          <p:cNvSpPr/>
          <p:nvPr/>
        </p:nvSpPr>
        <p:spPr>
          <a:xfrm>
            <a:off x="7871792" y="4949601"/>
            <a:ext cx="410817" cy="425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B7E79D-74F2-4FB3-AD57-EDD006BC02C0}"/>
              </a:ext>
            </a:extLst>
          </p:cNvPr>
          <p:cNvSpPr/>
          <p:nvPr/>
        </p:nvSpPr>
        <p:spPr>
          <a:xfrm>
            <a:off x="7871791" y="5489196"/>
            <a:ext cx="410817" cy="425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2851EC-1994-4472-A5C3-AC8415C2D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7921" y="2898327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C365FB-BD2F-4045-A6D5-1C1455CC35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81038" y="4761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/>
              <a:t>Challenge 4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0308" y="1332970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Support your child to build a sentence using the words below. If it helps, you could write the words on pieces of paper so that your child can move them around to build the sentence physically.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5074F-2F08-4274-AB81-285B8B39D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452" y="99570"/>
            <a:ext cx="901562" cy="5075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EE201F8-B431-459C-8936-8C460F3F2943}"/>
              </a:ext>
            </a:extLst>
          </p:cNvPr>
          <p:cNvSpPr/>
          <p:nvPr/>
        </p:nvSpPr>
        <p:spPr>
          <a:xfrm>
            <a:off x="1267446" y="3056282"/>
            <a:ext cx="2054087" cy="7454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Ladybirds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EC20BC-A1FA-48BA-AB14-45F662F90DFA}"/>
              </a:ext>
            </a:extLst>
          </p:cNvPr>
          <p:cNvSpPr/>
          <p:nvPr/>
        </p:nvSpPr>
        <p:spPr>
          <a:xfrm>
            <a:off x="3483871" y="3104599"/>
            <a:ext cx="2054087" cy="7454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bright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BE63D8D-3697-4A1E-8E3C-DF0CC9B7AB7B}"/>
              </a:ext>
            </a:extLst>
          </p:cNvPr>
          <p:cNvSpPr/>
          <p:nvPr/>
        </p:nvSpPr>
        <p:spPr>
          <a:xfrm>
            <a:off x="5700296" y="3104599"/>
            <a:ext cx="2054087" cy="7454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wings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9B5D668-6481-43FE-AFCE-5D57A782957C}"/>
              </a:ext>
            </a:extLst>
          </p:cNvPr>
          <p:cNvSpPr/>
          <p:nvPr/>
        </p:nvSpPr>
        <p:spPr>
          <a:xfrm>
            <a:off x="1267446" y="4139924"/>
            <a:ext cx="2054087" cy="7454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are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2898DD3-482A-45FE-AFFC-AAE94C1F2704}"/>
              </a:ext>
            </a:extLst>
          </p:cNvPr>
          <p:cNvSpPr/>
          <p:nvPr/>
        </p:nvSpPr>
        <p:spPr>
          <a:xfrm>
            <a:off x="3483871" y="4139923"/>
            <a:ext cx="2054087" cy="7454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a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F56082C-D3A8-483F-A137-FB3983459E74}"/>
              </a:ext>
            </a:extLst>
          </p:cNvPr>
          <p:cNvSpPr/>
          <p:nvPr/>
        </p:nvSpPr>
        <p:spPr>
          <a:xfrm>
            <a:off x="5700296" y="4139922"/>
            <a:ext cx="2054087" cy="7454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Letterjoin-Air8" panose="02000805000000020003" pitchFamily="50" charset="0"/>
              </a:rPr>
              <a:t>warning.</a:t>
            </a:r>
          </a:p>
        </p:txBody>
      </p:sp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07A9C1-4C12-4719-868F-886B441F0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508" y="2494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7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9442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/>
              <a:t>Challenge 4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0308" y="1332970"/>
            <a:ext cx="8543925" cy="90357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Support your child to check if their sentence makes sense.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5074F-2F08-4274-AB81-285B8B39D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452" y="99570"/>
            <a:ext cx="901562" cy="507523"/>
          </a:xfrm>
          <a:prstGeom prst="rect">
            <a:avLst/>
          </a:prstGeom>
        </p:spPr>
      </p:pic>
      <p:pic>
        <p:nvPicPr>
          <p:cNvPr id="22" name="Screen Recording 21">
            <a:hlinkClick r:id="" action="ppaction://media"/>
            <a:extLst>
              <a:ext uri="{FF2B5EF4-FFF2-40B4-BE49-F238E27FC236}">
                <a16:creationId xmlns:a16="http://schemas.microsoft.com/office/drawing/2014/main" id="{90820C63-DCD4-4516-916E-EC3D9FBF73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2845" y="2962426"/>
            <a:ext cx="603885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1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EEC889-D0B2-4809-92D8-E73536056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228380"/>
            <a:ext cx="9144000" cy="2387600"/>
          </a:xfrm>
        </p:spPr>
        <p:txBody>
          <a:bodyPr>
            <a:normAutofit/>
          </a:bodyPr>
          <a:lstStyle/>
          <a:p>
            <a:r>
              <a:rPr lang="en-GB" sz="11500" dirty="0"/>
              <a:t>Tuesday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D78541D-01F3-42A8-9F62-C498B67F8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708055"/>
            <a:ext cx="9144000" cy="1655762"/>
          </a:xfrm>
        </p:spPr>
        <p:txBody>
          <a:bodyPr>
            <a:normAutofit/>
          </a:bodyPr>
          <a:lstStyle/>
          <a:p>
            <a:r>
              <a:rPr lang="en-GB" sz="3600" dirty="0"/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1031218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F8BC2719B7E74CA21C984616806173" ma:contentTypeVersion="9" ma:contentTypeDescription="Create a new document." ma:contentTypeScope="" ma:versionID="444672e26032fdd0d5e5c367136c8747">
  <xsd:schema xmlns:xsd="http://www.w3.org/2001/XMLSchema" xmlns:xs="http://www.w3.org/2001/XMLSchema" xmlns:p="http://schemas.microsoft.com/office/2006/metadata/properties" xmlns:ns3="6061c4cc-0e8d-471f-85d8-7e27d0e25a4e" xmlns:ns4="fc9802a1-76db-4e3a-a852-7516fcc70985" targetNamespace="http://schemas.microsoft.com/office/2006/metadata/properties" ma:root="true" ma:fieldsID="9c95e97b355aea1930ecda571ba2b788" ns3:_="" ns4:_="">
    <xsd:import namespace="6061c4cc-0e8d-471f-85d8-7e27d0e25a4e"/>
    <xsd:import namespace="fc9802a1-76db-4e3a-a852-7516fcc7098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61c4cc-0e8d-471f-85d8-7e27d0e25a4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802a1-76db-4e3a-a852-7516fcc709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061c4cc-0e8d-471f-85d8-7e27d0e25a4e">
      <UserInfo>
        <DisplayName>Leyla McLaughlin - WFA</DisplayName>
        <AccountId>28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A0ADE33-61BA-4D8C-8B65-1C95D6BBCC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CBC748-AB9F-4ECC-B576-2833B61372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61c4cc-0e8d-471f-85d8-7e27d0e25a4e"/>
    <ds:schemaRef ds:uri="fc9802a1-76db-4e3a-a852-7516fcc709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3E824DA-8AF4-461F-9686-198907DFE20E}">
  <ds:schemaRefs>
    <ds:schemaRef ds:uri="http://schemas.microsoft.com/office/2006/metadata/properties"/>
    <ds:schemaRef ds:uri="http://schemas.microsoft.com/office/infopath/2007/PartnerControls"/>
    <ds:schemaRef ds:uri="6061c4cc-0e8d-471f-85d8-7e27d0e25a4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1590</TotalTime>
  <Words>1060</Words>
  <Application>Microsoft Macintosh PowerPoint</Application>
  <PresentationFormat>A4 Paper (210x297 mm)</PresentationFormat>
  <Paragraphs>158</Paragraphs>
  <Slides>33</Slides>
  <Notes>0</Notes>
  <HiddenSlides>0</HiddenSlides>
  <MMClips>35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Letterjoin-Air8</vt:lpstr>
      <vt:lpstr>Office Theme</vt:lpstr>
      <vt:lpstr>Teaching Notes</vt:lpstr>
      <vt:lpstr>Monday</vt:lpstr>
      <vt:lpstr>Monday</vt:lpstr>
      <vt:lpstr>Challenge 1</vt:lpstr>
      <vt:lpstr>Challenge 2</vt:lpstr>
      <vt:lpstr>Challenge 3</vt:lpstr>
      <vt:lpstr>Challenge 4</vt:lpstr>
      <vt:lpstr>Challenge 4</vt:lpstr>
      <vt:lpstr>Tuesday</vt:lpstr>
      <vt:lpstr>Tuesday</vt:lpstr>
      <vt:lpstr>Challenge 1</vt:lpstr>
      <vt:lpstr>Challenge 2</vt:lpstr>
      <vt:lpstr>Challenge 3</vt:lpstr>
      <vt:lpstr>Challenge 4</vt:lpstr>
      <vt:lpstr>Wednesday</vt:lpstr>
      <vt:lpstr>Wednesday</vt:lpstr>
      <vt:lpstr>Challenge 1</vt:lpstr>
      <vt:lpstr>Challenge 2</vt:lpstr>
      <vt:lpstr>Challenge 3</vt:lpstr>
      <vt:lpstr>Challenge 4</vt:lpstr>
      <vt:lpstr>Challenge 4</vt:lpstr>
      <vt:lpstr>Thursday</vt:lpstr>
      <vt:lpstr>Thursday</vt:lpstr>
      <vt:lpstr>Challenge 1</vt:lpstr>
      <vt:lpstr>Challenge 2</vt:lpstr>
      <vt:lpstr>Challenge 3</vt:lpstr>
      <vt:lpstr>Challenge 4</vt:lpstr>
      <vt:lpstr>Friday</vt:lpstr>
      <vt:lpstr>Friday</vt:lpstr>
      <vt:lpstr>Challenge 1</vt:lpstr>
      <vt:lpstr>Challenge 2</vt:lpstr>
      <vt:lpstr>Challenge 3</vt:lpstr>
      <vt:lpstr>Challenge 4</vt:lpstr>
    </vt:vector>
  </TitlesOfParts>
  <Company>Cabot Learning Federation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Charlotte Black - WFA</dc:creator>
  <cp:lastModifiedBy>Microsoft Office User</cp:lastModifiedBy>
  <cp:revision>97</cp:revision>
  <dcterms:created xsi:type="dcterms:W3CDTF">2020-03-18T14:43:52Z</dcterms:created>
  <dcterms:modified xsi:type="dcterms:W3CDTF">2020-06-05T11:22:44Z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0x010100C7F8BC2719B7E74CA21C984616806173</vt:lpwstr>
  </property>
</Properties>
</file>