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261" r:id="rId3"/>
    <p:sldId id="262" r:id="rId4"/>
    <p:sldId id="263" r:id="rId5"/>
    <p:sldId id="265" r:id="rId6"/>
    <p:sldId id="266" r:id="rId7"/>
    <p:sldId id="267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276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7042F6-74D0-4897-A899-CFE422A86154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F16EBB-251A-4FA6-BA4E-6610ED4FB9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2073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Love V hate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16EBB-251A-4FA6-BA4E-6610ED4FB94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44742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Money, wealth, trade, power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16EBB-251A-4FA6-BA4E-6610ED4FB94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3045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Revenge and justice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16EBB-251A-4FA6-BA4E-6610ED4FB94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66052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Role of women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16EBB-251A-4FA6-BA4E-6610ED4FB94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0192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541DA-777C-4917-9DC5-25E5401BB63F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916EC-9970-4587-9F3E-83650CC99C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8318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541DA-777C-4917-9DC5-25E5401BB63F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916EC-9970-4587-9F3E-83650CC99C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4943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541DA-777C-4917-9DC5-25E5401BB63F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916EC-9970-4587-9F3E-83650CC99C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2033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541DA-777C-4917-9DC5-25E5401BB63F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916EC-9970-4587-9F3E-83650CC99C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9574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541DA-777C-4917-9DC5-25E5401BB63F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916EC-9970-4587-9F3E-83650CC99C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9199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541DA-777C-4917-9DC5-25E5401BB63F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916EC-9970-4587-9F3E-83650CC99C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5576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541DA-777C-4917-9DC5-25E5401BB63F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916EC-9970-4587-9F3E-83650CC99C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759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541DA-777C-4917-9DC5-25E5401BB63F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916EC-9970-4587-9F3E-83650CC99C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3573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541DA-777C-4917-9DC5-25E5401BB63F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916EC-9970-4587-9F3E-83650CC99C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9371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541DA-777C-4917-9DC5-25E5401BB63F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916EC-9970-4587-9F3E-83650CC99C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908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541DA-777C-4917-9DC5-25E5401BB63F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916EC-9970-4587-9F3E-83650CC99C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6410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541DA-777C-4917-9DC5-25E5401BB63F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916EC-9970-4587-9F3E-83650CC99C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5866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400" dirty="0"/>
              <a:t>Title: </a:t>
            </a:r>
            <a:r>
              <a:rPr lang="en-GB" sz="2400" b="1" u="sng" dirty="0"/>
              <a:t>Merchant of Venice: Themes</a:t>
            </a:r>
            <a:r>
              <a:rPr lang="en-GB" sz="2400" dirty="0"/>
              <a:t>		</a:t>
            </a:r>
            <a:endParaRPr lang="en-GB" sz="2400" b="1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618856" cy="514116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3200" b="1" dirty="0"/>
              <a:t>Starter</a:t>
            </a:r>
            <a:r>
              <a:rPr lang="en-GB" sz="3200" dirty="0"/>
              <a:t>: what is a theme?</a:t>
            </a:r>
          </a:p>
          <a:p>
            <a:pPr marL="0" indent="0">
              <a:buNone/>
            </a:pPr>
            <a:endParaRPr lang="en-GB" sz="3200" dirty="0"/>
          </a:p>
          <a:p>
            <a:pPr marL="0" indent="0">
              <a:buNone/>
            </a:pPr>
            <a:r>
              <a:rPr lang="en-GB" sz="3200" b="1" dirty="0">
                <a:solidFill>
                  <a:srgbClr val="FF0000"/>
                </a:solidFill>
              </a:rPr>
              <a:t>Challenge</a:t>
            </a:r>
            <a:r>
              <a:rPr lang="en-GB" sz="3200" dirty="0">
                <a:solidFill>
                  <a:srgbClr val="FF0000"/>
                </a:solidFill>
              </a:rPr>
              <a:t>: what is a motif?</a:t>
            </a:r>
          </a:p>
          <a:p>
            <a:pPr marL="0" indent="0">
              <a:buNone/>
            </a:pPr>
            <a:endParaRPr lang="en-GB" sz="32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3200" b="1" dirty="0"/>
              <a:t>Themes</a:t>
            </a:r>
            <a:r>
              <a:rPr lang="en-GB" sz="3200" dirty="0"/>
              <a:t>: the main ideas that appear repeatedly throughout the text. They are often ideas (concepts) that everyone will understand.</a:t>
            </a:r>
          </a:p>
          <a:p>
            <a:pPr marL="0" indent="0">
              <a:buNone/>
            </a:pPr>
            <a:endParaRPr lang="en-GB" sz="32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3200" b="1" dirty="0">
                <a:solidFill>
                  <a:srgbClr val="FF0000"/>
                </a:solidFill>
              </a:rPr>
              <a:t>Motifs</a:t>
            </a:r>
            <a:r>
              <a:rPr lang="en-GB" sz="3200" dirty="0">
                <a:solidFill>
                  <a:srgbClr val="FF0000"/>
                </a:solidFill>
              </a:rPr>
              <a:t>: images, words or ideas that are repeated and help the audience to understand the theme.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508104" y="1600200"/>
            <a:ext cx="3456384" cy="4997152"/>
          </a:xfrm>
          <a:ln w="254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2000" b="1" dirty="0">
                <a:solidFill>
                  <a:srgbClr val="0000FF"/>
                </a:solidFill>
              </a:rPr>
              <a:t>Aim</a:t>
            </a:r>
            <a:r>
              <a:rPr lang="en-GB" sz="2000" dirty="0">
                <a:solidFill>
                  <a:srgbClr val="0000FF"/>
                </a:solidFill>
              </a:rPr>
              <a:t>: to explore the themes present in the </a:t>
            </a:r>
            <a:r>
              <a:rPr lang="en-GB" sz="2000" i="1" dirty="0">
                <a:solidFill>
                  <a:srgbClr val="0000FF"/>
                </a:solidFill>
              </a:rPr>
              <a:t>Merchant of Venice</a:t>
            </a:r>
          </a:p>
          <a:p>
            <a:pPr marL="0" indent="0" algn="ctr">
              <a:buNone/>
            </a:pPr>
            <a:endParaRPr lang="en-GB" sz="2000" dirty="0"/>
          </a:p>
          <a:p>
            <a:pPr marL="0" indent="0" algn="ctr">
              <a:buNone/>
            </a:pPr>
            <a:r>
              <a:rPr lang="en-GB" sz="2000" b="1" dirty="0">
                <a:solidFill>
                  <a:srgbClr val="008000"/>
                </a:solidFill>
              </a:rPr>
              <a:t>All</a:t>
            </a:r>
            <a:r>
              <a:rPr lang="en-GB" sz="2000" dirty="0">
                <a:solidFill>
                  <a:srgbClr val="008000"/>
                </a:solidFill>
              </a:rPr>
              <a:t>: will be able to </a:t>
            </a:r>
            <a:r>
              <a:rPr lang="en-GB" sz="2000" b="1" dirty="0">
                <a:solidFill>
                  <a:srgbClr val="008000"/>
                </a:solidFill>
              </a:rPr>
              <a:t>identify</a:t>
            </a:r>
            <a:r>
              <a:rPr lang="en-GB" sz="2000" dirty="0">
                <a:solidFill>
                  <a:srgbClr val="008000"/>
                </a:solidFill>
              </a:rPr>
              <a:t> main themes in the play</a:t>
            </a:r>
          </a:p>
          <a:p>
            <a:pPr marL="0" indent="0" algn="ctr">
              <a:buNone/>
            </a:pPr>
            <a:r>
              <a:rPr lang="en-GB" sz="2000" b="1" dirty="0">
                <a:solidFill>
                  <a:srgbClr val="FF6600"/>
                </a:solidFill>
              </a:rPr>
              <a:t>Most</a:t>
            </a:r>
            <a:r>
              <a:rPr lang="en-GB" sz="2000" dirty="0">
                <a:solidFill>
                  <a:srgbClr val="FF6600"/>
                </a:solidFill>
              </a:rPr>
              <a:t>:  will be able </a:t>
            </a:r>
            <a:r>
              <a:rPr lang="en-GB" sz="2000" b="1" dirty="0">
                <a:solidFill>
                  <a:srgbClr val="FF6600"/>
                </a:solidFill>
              </a:rPr>
              <a:t>give an example</a:t>
            </a:r>
            <a:r>
              <a:rPr lang="en-GB" sz="2000" dirty="0">
                <a:solidFill>
                  <a:srgbClr val="FF6600"/>
                </a:solidFill>
              </a:rPr>
              <a:t> of each of the main themes</a:t>
            </a:r>
            <a:endParaRPr lang="en-GB" sz="2000" dirty="0"/>
          </a:p>
          <a:p>
            <a:pPr marL="0" indent="0" algn="ctr">
              <a:buNone/>
            </a:pPr>
            <a:r>
              <a:rPr lang="en-GB" sz="2000" b="1" dirty="0">
                <a:solidFill>
                  <a:srgbClr val="FF0000"/>
                </a:solidFill>
              </a:rPr>
              <a:t>Challenge</a:t>
            </a:r>
            <a:r>
              <a:rPr lang="en-GB" sz="2000" dirty="0">
                <a:solidFill>
                  <a:srgbClr val="FF0000"/>
                </a:solidFill>
              </a:rPr>
              <a:t>: can you link the character of Shylock to the themes, developing your understanding of the extent to which we feel sympathy for him? </a:t>
            </a:r>
          </a:p>
        </p:txBody>
      </p:sp>
    </p:spTree>
    <p:extLst>
      <p:ext uri="{BB962C8B-B14F-4D97-AF65-F5344CB8AC3E}">
        <p14:creationId xmlns:p14="http://schemas.microsoft.com/office/powerpoint/2010/main" val="4167476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41776" y="332657"/>
            <a:ext cx="3322712" cy="1656183"/>
          </a:xfrm>
          <a:ln w="254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>
              <a:solidFill>
                <a:srgbClr val="008000"/>
              </a:solidFill>
            </a:endParaRPr>
          </a:p>
          <a:p>
            <a:r>
              <a:rPr lang="en-GB" dirty="0">
                <a:solidFill>
                  <a:srgbClr val="008000"/>
                </a:solidFill>
              </a:rPr>
              <a:t>What’s the theme?</a:t>
            </a:r>
          </a:p>
        </p:txBody>
      </p:sp>
      <p:pic>
        <p:nvPicPr>
          <p:cNvPr id="1028" name="Picture 4" descr="Image result for ha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12776"/>
            <a:ext cx="4989840" cy="3313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207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85792" y="332657"/>
            <a:ext cx="3250704" cy="1800199"/>
          </a:xfrm>
          <a:ln w="254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>
              <a:solidFill>
                <a:srgbClr val="008000"/>
              </a:solidFill>
            </a:endParaRPr>
          </a:p>
          <a:p>
            <a:r>
              <a:rPr lang="en-GB" dirty="0">
                <a:solidFill>
                  <a:srgbClr val="008000"/>
                </a:solidFill>
              </a:rPr>
              <a:t>What’s the theme?</a:t>
            </a:r>
          </a:p>
        </p:txBody>
      </p:sp>
      <p:sp>
        <p:nvSpPr>
          <p:cNvPr id="3" name="Rectangle 2"/>
          <p:cNvSpPr/>
          <p:nvPr/>
        </p:nvSpPr>
        <p:spPr>
          <a:xfrm>
            <a:off x="504056" y="530120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="1" dirty="0"/>
              <a:t>Prejudice: </a:t>
            </a:r>
            <a:r>
              <a:rPr lang="en-GB" dirty="0"/>
              <a:t>an unjustified or incorrect attitude (usually negative) towards an individual based solely on the individual's membership of a social group</a:t>
            </a:r>
          </a:p>
        </p:txBody>
      </p:sp>
      <p:pic>
        <p:nvPicPr>
          <p:cNvPr id="2050" name="Picture 2" descr="Image result for all students are laz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478" y="11961"/>
            <a:ext cx="2587103" cy="1939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841454" y="1898596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All students are lazy</a:t>
            </a:r>
          </a:p>
        </p:txBody>
      </p:sp>
      <p:pic>
        <p:nvPicPr>
          <p:cNvPr id="2052" name="Picture 4" descr="lazy college senior 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1633" y="47233"/>
            <a:ext cx="2880320" cy="1903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Image result for teenage thug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920" y="2667283"/>
            <a:ext cx="1347646" cy="2446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Image result for teenage thug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1566" y="3298146"/>
            <a:ext cx="3052645" cy="1810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136920" y="2951062"/>
            <a:ext cx="3111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All teenage boys are thugs</a:t>
            </a:r>
          </a:p>
        </p:txBody>
      </p:sp>
    </p:spTree>
    <p:extLst>
      <p:ext uri="{BB962C8B-B14F-4D97-AF65-F5344CB8AC3E}">
        <p14:creationId xmlns:p14="http://schemas.microsoft.com/office/powerpoint/2010/main" val="1350514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744" y="332657"/>
            <a:ext cx="3538736" cy="5770914"/>
          </a:xfrm>
          <a:ln w="254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>
              <a:solidFill>
                <a:srgbClr val="008000"/>
              </a:solidFill>
            </a:endParaRPr>
          </a:p>
          <a:p>
            <a:r>
              <a:rPr lang="en-GB" dirty="0">
                <a:solidFill>
                  <a:srgbClr val="008000"/>
                </a:solidFill>
              </a:rPr>
              <a:t>What’s the theme?</a:t>
            </a:r>
          </a:p>
        </p:txBody>
      </p:sp>
      <p:pic>
        <p:nvPicPr>
          <p:cNvPr id="3074" name="Picture 2" descr="Image result for wealt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84784"/>
            <a:ext cx="4536504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6851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08428" y="332657"/>
            <a:ext cx="3484052" cy="1836867"/>
          </a:xfrm>
          <a:ln w="254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>
              <a:solidFill>
                <a:srgbClr val="008000"/>
              </a:solidFill>
            </a:endParaRPr>
          </a:p>
          <a:p>
            <a:r>
              <a:rPr lang="en-GB" dirty="0">
                <a:solidFill>
                  <a:srgbClr val="008000"/>
                </a:solidFill>
              </a:rPr>
              <a:t>What’s the theme?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971600" y="2276872"/>
            <a:ext cx="3312368" cy="2232248"/>
            <a:chOff x="827584" y="936012"/>
            <a:chExt cx="3677380" cy="2781019"/>
          </a:xfrm>
        </p:grpSpPr>
        <p:pic>
          <p:nvPicPr>
            <p:cNvPr id="5122" name="Picture 2" descr="Image result for revenge and justice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7584" y="936012"/>
              <a:ext cx="3677380" cy="278101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Rectangle 1"/>
            <p:cNvSpPr/>
            <p:nvPr/>
          </p:nvSpPr>
          <p:spPr>
            <a:xfrm>
              <a:off x="2051720" y="3501008"/>
              <a:ext cx="1152128" cy="1440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5124" name="Picture 4" descr="Image result for voodoo dol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1749" y="0"/>
            <a:ext cx="3024336" cy="2169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Image result for justic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711" y="4647059"/>
            <a:ext cx="3316411" cy="2210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9347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08428" y="332657"/>
            <a:ext cx="3484052" cy="5770914"/>
          </a:xfrm>
          <a:ln w="254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GB" dirty="0">
                <a:solidFill>
                  <a:srgbClr val="008000"/>
                </a:solidFill>
              </a:rPr>
              <a:t>What’s the theme?</a:t>
            </a:r>
          </a:p>
        </p:txBody>
      </p:sp>
      <p:pic>
        <p:nvPicPr>
          <p:cNvPr id="6146" name="Picture 2" descr="Image result for role of wome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32657"/>
            <a:ext cx="2238054" cy="2952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Image result for role of wome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429000"/>
            <a:ext cx="2478536" cy="2931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6471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br>
              <a:rPr lang="en-GB" dirty="0">
                <a:solidFill>
                  <a:srgbClr val="FF0000"/>
                </a:solidFill>
              </a:rPr>
            </a:b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172620" y="2300709"/>
            <a:ext cx="5482952" cy="3373835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pic>
        <p:nvPicPr>
          <p:cNvPr id="1026" name="Picture 2" descr="Image result for let's reca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274" y="2300709"/>
            <a:ext cx="2487493" cy="3124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4090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3322712" cy="1143000"/>
          </a:xfrm>
        </p:spPr>
        <p:txBody>
          <a:bodyPr/>
          <a:lstStyle/>
          <a:p>
            <a:pPr algn="l"/>
            <a:r>
              <a:rPr lang="en-GB" b="1" dirty="0">
                <a:solidFill>
                  <a:srgbClr val="0000FF"/>
                </a:solidFill>
              </a:rPr>
              <a:t>Plenary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338936" cy="4525963"/>
          </a:xfrm>
        </p:spPr>
        <p:txBody>
          <a:bodyPr/>
          <a:lstStyle/>
          <a:p>
            <a:pPr marL="0" indent="0">
              <a:buNone/>
            </a:pPr>
            <a:r>
              <a:rPr lang="en-GB" b="1" i="1" dirty="0">
                <a:solidFill>
                  <a:srgbClr val="008000"/>
                </a:solidFill>
              </a:rPr>
              <a:t>In my opinion, the most important theme is…</a:t>
            </a:r>
          </a:p>
          <a:p>
            <a:pPr marL="0" indent="0">
              <a:buNone/>
            </a:pPr>
            <a:r>
              <a:rPr lang="en-GB" b="1" i="1" dirty="0">
                <a:solidFill>
                  <a:srgbClr val="FF6600"/>
                </a:solidFill>
              </a:rPr>
              <a:t>For example, when the audience see …</a:t>
            </a:r>
          </a:p>
          <a:p>
            <a:pPr marL="0" indent="0">
              <a:buNone/>
            </a:pPr>
            <a:r>
              <a:rPr lang="en-GB" b="1" i="1" dirty="0">
                <a:solidFill>
                  <a:srgbClr val="FF0000"/>
                </a:solidFill>
              </a:rPr>
              <a:t>It does / does not make the audience feel sympathy towards Shylock because…</a:t>
            </a:r>
          </a:p>
        </p:txBody>
      </p:sp>
    </p:spTree>
    <p:extLst>
      <p:ext uri="{BB962C8B-B14F-4D97-AF65-F5344CB8AC3E}">
        <p14:creationId xmlns:p14="http://schemas.microsoft.com/office/powerpoint/2010/main" val="715365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1905</TotalTime>
  <Words>235</Words>
  <Application>Microsoft Office PowerPoint</Application>
  <PresentationFormat>On-screen Show (4:3)</PresentationFormat>
  <Paragraphs>38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Title: Merchant of Venice: Themes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Plenary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</dc:creator>
  <cp:lastModifiedBy>saul graydon</cp:lastModifiedBy>
  <cp:revision>56</cp:revision>
  <dcterms:created xsi:type="dcterms:W3CDTF">2016-09-06T11:24:18Z</dcterms:created>
  <dcterms:modified xsi:type="dcterms:W3CDTF">2020-04-09T08:57:33Z</dcterms:modified>
</cp:coreProperties>
</file>